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sldIdLst>
    <p:sldId id="332" r:id="rId2"/>
    <p:sldId id="348" r:id="rId3"/>
    <p:sldId id="262" r:id="rId4"/>
    <p:sldId id="269" r:id="rId5"/>
    <p:sldId id="344" r:id="rId6"/>
    <p:sldId id="345" r:id="rId7"/>
    <p:sldId id="270" r:id="rId8"/>
    <p:sldId id="272" r:id="rId9"/>
    <p:sldId id="273" r:id="rId10"/>
    <p:sldId id="274" r:id="rId11"/>
    <p:sldId id="353" r:id="rId12"/>
    <p:sldId id="276" r:id="rId13"/>
    <p:sldId id="277" r:id="rId14"/>
    <p:sldId id="278" r:id="rId15"/>
    <p:sldId id="279" r:id="rId16"/>
    <p:sldId id="280" r:id="rId17"/>
    <p:sldId id="354" r:id="rId18"/>
    <p:sldId id="283" r:id="rId19"/>
    <p:sldId id="286" r:id="rId20"/>
    <p:sldId id="300" r:id="rId21"/>
    <p:sldId id="347" r:id="rId22"/>
    <p:sldId id="287" r:id="rId23"/>
    <p:sldId id="349" r:id="rId24"/>
    <p:sldId id="352" r:id="rId25"/>
    <p:sldId id="298" r:id="rId26"/>
    <p:sldId id="35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7946" autoAdjust="0"/>
  </p:normalViewPr>
  <p:slideViewPr>
    <p:cSldViewPr>
      <p:cViewPr varScale="1">
        <p:scale>
          <a:sx n="67" d="100"/>
          <a:sy n="67" d="100"/>
        </p:scale>
        <p:origin x="1284" y="48"/>
      </p:cViewPr>
      <p:guideLst>
        <p:guide orient="horz" pos="2160"/>
        <p:guide pos="2880"/>
      </p:guideLst>
    </p:cSldViewPr>
  </p:slideViewPr>
  <p:outlineViewPr>
    <p:cViewPr>
      <p:scale>
        <a:sx n="33" d="100"/>
        <a:sy n="33" d="100"/>
      </p:scale>
      <p:origin x="0" y="-27462"/>
    </p:cViewPr>
  </p:outlineViewPr>
  <p:notesTextViewPr>
    <p:cViewPr>
      <p:scale>
        <a:sx n="3" d="2"/>
        <a:sy n="3" d="2"/>
      </p:scale>
      <p:origin x="0" y="0"/>
    </p:cViewPr>
  </p:notesTextViewPr>
  <p:notesViewPr>
    <p:cSldViewPr>
      <p:cViewPr varScale="1">
        <p:scale>
          <a:sx n="47" d="100"/>
          <a:sy n="47" d="100"/>
        </p:scale>
        <p:origin x="2760"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30C3E7-B903-4898-B65C-4BC2014F7DFD}" type="datetimeFigureOut">
              <a:rPr lang="en-US" smtClean="0"/>
              <a:t>2/25/2019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1FF87EF-EB33-419F-A19F-F7D279E5F25E}" type="slidenum">
              <a:rPr lang="en-US" smtClean="0"/>
              <a:t>‹#›</a:t>
            </a:fld>
            <a:endParaRPr lang="en-US"/>
          </a:p>
        </p:txBody>
      </p:sp>
    </p:spTree>
    <p:extLst>
      <p:ext uri="{BB962C8B-B14F-4D97-AF65-F5344CB8AC3E}">
        <p14:creationId xmlns:p14="http://schemas.microsoft.com/office/powerpoint/2010/main" val="4107205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 is</a:t>
            </a:r>
            <a:r>
              <a:rPr lang="en-US" baseline="0" dirty="0"/>
              <a:t> this program beneficial for schools?</a:t>
            </a:r>
          </a:p>
          <a:p>
            <a:endParaRPr lang="en-US" dirty="0"/>
          </a:p>
        </p:txBody>
      </p:sp>
      <p:sp>
        <p:nvSpPr>
          <p:cNvPr id="4" name="Slide Number Placeholder 3"/>
          <p:cNvSpPr>
            <a:spLocks noGrp="1"/>
          </p:cNvSpPr>
          <p:nvPr>
            <p:ph type="sldNum" sz="quarter" idx="10"/>
          </p:nvPr>
        </p:nvSpPr>
        <p:spPr/>
        <p:txBody>
          <a:bodyPr/>
          <a:lstStyle/>
          <a:p>
            <a:pPr>
              <a:defRPr/>
            </a:pPr>
            <a:fld id="{23199B74-783E-40A0-AE81-52BFF5CBD10A}" type="slidenum">
              <a:rPr lang="en-US" smtClean="0"/>
              <a:pPr>
                <a:defRPr/>
              </a:pPr>
              <a:t>2</a:t>
            </a:fld>
            <a:endParaRPr lang="en-US" dirty="0"/>
          </a:p>
        </p:txBody>
      </p:sp>
    </p:spTree>
    <p:extLst>
      <p:ext uri="{BB962C8B-B14F-4D97-AF65-F5344CB8AC3E}">
        <p14:creationId xmlns:p14="http://schemas.microsoft.com/office/powerpoint/2010/main" val="2087255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03057" lvl="3" indent="-305396">
              <a:buFontTx/>
              <a:buChar char="•"/>
            </a:pPr>
            <a:r>
              <a:rPr lang="en-US" dirty="0">
                <a:latin typeface="Arial" charset="0"/>
              </a:rPr>
              <a:t>Schoolyard habitat restoration projects could involve:</a:t>
            </a:r>
          </a:p>
          <a:p>
            <a:pPr marL="305396" indent="-305396">
              <a:buFontTx/>
              <a:buChar char="•"/>
            </a:pPr>
            <a:endParaRPr lang="en-US" sz="800" dirty="0">
              <a:latin typeface="Arial" charset="0"/>
            </a:endParaRPr>
          </a:p>
          <a:p>
            <a:pPr marL="305396" indent="-305396"/>
            <a:r>
              <a:rPr lang="en-US" dirty="0">
                <a:latin typeface="Arial" charset="0"/>
              </a:rPr>
              <a:t>	-  Planting native trees, shrubs, and perennials for food and cover</a:t>
            </a:r>
          </a:p>
          <a:p>
            <a:pPr marL="305396" indent="-305396"/>
            <a:r>
              <a:rPr lang="en-US" dirty="0">
                <a:latin typeface="Arial" charset="0"/>
              </a:rPr>
              <a:t>	-  Erecting bird, butterfly, or bat boxes</a:t>
            </a:r>
          </a:p>
          <a:p>
            <a:pPr marL="305396" indent="-305396"/>
            <a:r>
              <a:rPr lang="en-US" dirty="0">
                <a:latin typeface="Arial" charset="0"/>
              </a:rPr>
              <a:t>	-  Removing turf or impervious paving and introducing native plants</a:t>
            </a:r>
          </a:p>
          <a:p>
            <a:pPr marL="305396" indent="-305396"/>
            <a:r>
              <a:rPr lang="en-US" dirty="0">
                <a:latin typeface="Arial" charset="0"/>
              </a:rPr>
              <a:t>	-  Constructing brush piles or saving snags and downed tree logs </a:t>
            </a:r>
          </a:p>
          <a:p>
            <a:pPr marL="305396" indent="-305396"/>
            <a:endParaRPr lang="en-US" dirty="0">
              <a:latin typeface="Arial" charset="0"/>
            </a:endParaRPr>
          </a:p>
          <a:p>
            <a:pPr marL="305396" indent="-305396">
              <a:buFontTx/>
              <a:buChar char="•"/>
            </a:pPr>
            <a:r>
              <a:rPr lang="en-US" dirty="0">
                <a:latin typeface="Arial" charset="0"/>
              </a:rPr>
              <a:t>MAEOE’s Schoolyard Habitat Partnership Program and the Chesapeake Bay Trust can be good partners. </a:t>
            </a:r>
          </a:p>
          <a:p>
            <a:pPr marL="305396" indent="-305396">
              <a:buFontTx/>
              <a:buChar char="•"/>
            </a:pPr>
            <a:endParaRPr lang="en-US" dirty="0">
              <a:latin typeface="Arial" charset="0"/>
            </a:endParaRPr>
          </a:p>
          <a:p>
            <a:pPr marL="305396" indent="-305396">
              <a:buFontTx/>
              <a:buChar char="•"/>
            </a:pPr>
            <a:r>
              <a:rPr lang="en-US" dirty="0">
                <a:latin typeface="Arial" charset="0"/>
              </a:rPr>
              <a:t>Invite parents, local businesses, and watershed organizations to join in and help. </a:t>
            </a:r>
          </a:p>
          <a:p>
            <a:pPr marL="305396" indent="-305396"/>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2AD56CA7-7816-4AF8-8BCE-22B713426496}" type="slidenum">
              <a:rPr lang="en-US" smtClean="0"/>
              <a:pPr/>
              <a:t>13</a:t>
            </a:fld>
            <a:endParaRPr lang="en-US"/>
          </a:p>
        </p:txBody>
      </p:sp>
    </p:spTree>
    <p:extLst>
      <p:ext uri="{BB962C8B-B14F-4D97-AF65-F5344CB8AC3E}">
        <p14:creationId xmlns:p14="http://schemas.microsoft.com/office/powerpoint/2010/main" val="3983078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22" indent="-514322">
              <a:buFontTx/>
              <a:buChar char="•"/>
            </a:pPr>
            <a:r>
              <a:rPr lang="en-US" dirty="0">
                <a:latin typeface="Arial" charset="0"/>
              </a:rPr>
              <a:t>Structures might include:</a:t>
            </a:r>
          </a:p>
          <a:p>
            <a:pPr marL="971496" lvl="1" indent="-342881">
              <a:buFont typeface="Wingdings" pitchFamily="2" charset="2"/>
              <a:buChar char="ü"/>
            </a:pPr>
            <a:r>
              <a:rPr lang="en-US" dirty="0">
                <a:latin typeface="Arial" charset="0"/>
              </a:rPr>
              <a:t>Informational signage </a:t>
            </a:r>
          </a:p>
          <a:p>
            <a:pPr marL="971496" lvl="1" indent="-342881">
              <a:buFont typeface="Wingdings" pitchFamily="2" charset="2"/>
              <a:buChar char="ü"/>
            </a:pPr>
            <a:r>
              <a:rPr lang="en-US" dirty="0">
                <a:latin typeface="Arial" charset="0"/>
              </a:rPr>
              <a:t>Tree/plant identification</a:t>
            </a:r>
          </a:p>
          <a:p>
            <a:pPr marL="971496" lvl="1" indent="-342881">
              <a:buFont typeface="Wingdings" pitchFamily="2" charset="2"/>
              <a:buChar char="ü"/>
            </a:pPr>
            <a:r>
              <a:rPr lang="en-US" dirty="0">
                <a:latin typeface="Arial" charset="0"/>
              </a:rPr>
              <a:t>Wildlife viewing blinds</a:t>
            </a:r>
          </a:p>
          <a:p>
            <a:pPr marL="971496" lvl="1" indent="-342881">
              <a:buFont typeface="Wingdings" pitchFamily="2" charset="2"/>
              <a:buChar char="ü"/>
            </a:pPr>
            <a:r>
              <a:rPr lang="en-US" dirty="0">
                <a:latin typeface="Arial" charset="0"/>
              </a:rPr>
              <a:t>Outdoor classrooms (permanently installed or moveable “bucket seats”)</a:t>
            </a:r>
          </a:p>
          <a:p>
            <a:pPr marL="971496" lvl="1" indent="-342881">
              <a:buFont typeface="Wingdings" pitchFamily="2" charset="2"/>
              <a:buChar char="ü"/>
            </a:pPr>
            <a:r>
              <a:rPr lang="en-US" dirty="0">
                <a:latin typeface="Arial" charset="0"/>
              </a:rPr>
              <a:t>Birdhouses</a:t>
            </a:r>
          </a:p>
          <a:p>
            <a:pPr marL="971496" lvl="1" indent="-342881">
              <a:buFont typeface="Wingdings" pitchFamily="2" charset="2"/>
              <a:buChar char="ü"/>
            </a:pPr>
            <a:r>
              <a:rPr lang="en-US" dirty="0" err="1">
                <a:latin typeface="Arial" charset="0"/>
              </a:rPr>
              <a:t>Bathouses</a:t>
            </a:r>
            <a:r>
              <a:rPr lang="en-US" dirty="0">
                <a:latin typeface="Arial" charset="0"/>
              </a:rPr>
              <a:t>, etc.</a:t>
            </a:r>
          </a:p>
          <a:p>
            <a:endParaRPr lang="en-US" dirty="0"/>
          </a:p>
        </p:txBody>
      </p:sp>
      <p:sp>
        <p:nvSpPr>
          <p:cNvPr id="4" name="Slide Number Placeholder 3"/>
          <p:cNvSpPr>
            <a:spLocks noGrp="1"/>
          </p:cNvSpPr>
          <p:nvPr>
            <p:ph type="sldNum" sz="quarter" idx="10"/>
          </p:nvPr>
        </p:nvSpPr>
        <p:spPr/>
        <p:txBody>
          <a:bodyPr/>
          <a:lstStyle/>
          <a:p>
            <a:fld id="{2AD56CA7-7816-4AF8-8BCE-22B713426496}" type="slidenum">
              <a:rPr lang="en-US" smtClean="0"/>
              <a:pPr/>
              <a:t>14</a:t>
            </a:fld>
            <a:endParaRPr lang="en-US"/>
          </a:p>
        </p:txBody>
      </p:sp>
    </p:spTree>
    <p:extLst>
      <p:ext uri="{BB962C8B-B14F-4D97-AF65-F5344CB8AC3E}">
        <p14:creationId xmlns:p14="http://schemas.microsoft.com/office/powerpoint/2010/main" val="3185368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22" indent="-514322">
              <a:buFontTx/>
              <a:buChar char="•"/>
            </a:pPr>
            <a:r>
              <a:rPr lang="en-US" dirty="0">
                <a:latin typeface="Arial" charset="0"/>
              </a:rPr>
              <a:t>Projects might include:</a:t>
            </a:r>
          </a:p>
          <a:p>
            <a:pPr marL="1028643" lvl="1" indent="-400028">
              <a:buFont typeface="Wingdings" pitchFamily="2" charset="2"/>
              <a:buChar char="ü"/>
            </a:pPr>
            <a:r>
              <a:rPr lang="en-US" dirty="0" err="1">
                <a:latin typeface="Arial" charset="0"/>
              </a:rPr>
              <a:t>Raingardens</a:t>
            </a:r>
            <a:r>
              <a:rPr lang="en-US" dirty="0">
                <a:latin typeface="Arial" charset="0"/>
              </a:rPr>
              <a:t> to slow down and bio-retain parking lot runoff</a:t>
            </a:r>
          </a:p>
          <a:p>
            <a:pPr marL="1028643" lvl="1" indent="-400028">
              <a:buFont typeface="Wingdings" pitchFamily="2" charset="2"/>
              <a:buChar char="ü"/>
            </a:pPr>
            <a:r>
              <a:rPr lang="en-US" dirty="0">
                <a:latin typeface="Arial" charset="0"/>
              </a:rPr>
              <a:t>Pervious paving</a:t>
            </a:r>
          </a:p>
          <a:p>
            <a:pPr marL="1028643" lvl="1" indent="-400028">
              <a:buFont typeface="Wingdings" pitchFamily="2" charset="2"/>
              <a:buChar char="ü"/>
            </a:pPr>
            <a:r>
              <a:rPr lang="en-US" dirty="0">
                <a:latin typeface="Arial" charset="0"/>
              </a:rPr>
              <a:t>Carpool plans</a:t>
            </a:r>
          </a:p>
          <a:p>
            <a:pPr marL="1028643" lvl="1" indent="-400028">
              <a:buFont typeface="Wingdings" pitchFamily="2" charset="2"/>
              <a:buChar char="ü"/>
            </a:pPr>
            <a:r>
              <a:rPr lang="en-US" dirty="0">
                <a:latin typeface="Arial" charset="0"/>
              </a:rPr>
              <a:t>Bicycle safety programs and bike lanes</a:t>
            </a:r>
          </a:p>
          <a:p>
            <a:pPr marL="1028643" lvl="1" indent="-400028">
              <a:buFont typeface="Wingdings" pitchFamily="2" charset="2"/>
              <a:buChar char="ü"/>
            </a:pPr>
            <a:r>
              <a:rPr lang="en-US" dirty="0">
                <a:latin typeface="Arial" charset="0"/>
              </a:rPr>
              <a:t>Bike to School Day</a:t>
            </a:r>
            <a:r>
              <a:rPr lang="en-US" baseline="0" dirty="0">
                <a:latin typeface="Arial" charset="0"/>
              </a:rPr>
              <a:t>, Wed. May 4, 2016</a:t>
            </a:r>
            <a:endParaRPr lang="en-US" dirty="0">
              <a:latin typeface="Arial" charset="0"/>
            </a:endParaRPr>
          </a:p>
          <a:p>
            <a:pPr marL="1028643" lvl="1" indent="-400028"/>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2AD56CA7-7816-4AF8-8BCE-22B713426496}" type="slidenum">
              <a:rPr lang="en-US" smtClean="0"/>
              <a:pPr/>
              <a:t>15</a:t>
            </a:fld>
            <a:endParaRPr lang="en-US"/>
          </a:p>
        </p:txBody>
      </p:sp>
    </p:spTree>
    <p:extLst>
      <p:ext uri="{BB962C8B-B14F-4D97-AF65-F5344CB8AC3E}">
        <p14:creationId xmlns:p14="http://schemas.microsoft.com/office/powerpoint/2010/main" val="3860998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Use non toxic “Green” Cleaners, Advocate for low/no perfumes, Add indoor plants, Use walk-off mats at entrances to reduce dirt, Check air flow and filters, Open windows when appropriate, No Idle Zones for cars and buses, Integrated Pest Management Plan</a:t>
            </a:r>
          </a:p>
          <a:p>
            <a:endParaRPr lang="en-US" dirty="0"/>
          </a:p>
          <a:p>
            <a:r>
              <a:rPr lang="en-US" dirty="0"/>
              <a:t>5K runs in of themselves are not necessarily green related</a:t>
            </a:r>
          </a:p>
          <a:p>
            <a:endParaRPr lang="en-US" dirty="0"/>
          </a:p>
          <a:p>
            <a:endParaRPr lang="en-US" dirty="0"/>
          </a:p>
        </p:txBody>
      </p:sp>
      <p:sp>
        <p:nvSpPr>
          <p:cNvPr id="4" name="Slide Number Placeholder 3"/>
          <p:cNvSpPr>
            <a:spLocks noGrp="1"/>
          </p:cNvSpPr>
          <p:nvPr>
            <p:ph type="sldNum" sz="quarter" idx="10"/>
          </p:nvPr>
        </p:nvSpPr>
        <p:spPr/>
        <p:txBody>
          <a:bodyPr/>
          <a:lstStyle/>
          <a:p>
            <a:fld id="{2AD56CA7-7816-4AF8-8BCE-22B713426496}" type="slidenum">
              <a:rPr lang="en-US" smtClean="0"/>
              <a:pPr/>
              <a:t>16</a:t>
            </a:fld>
            <a:endParaRPr lang="en-US"/>
          </a:p>
        </p:txBody>
      </p:sp>
    </p:spTree>
    <p:extLst>
      <p:ext uri="{BB962C8B-B14F-4D97-AF65-F5344CB8AC3E}">
        <p14:creationId xmlns:p14="http://schemas.microsoft.com/office/powerpoint/2010/main" val="533883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a:t>
            </a:r>
          </a:p>
          <a:p>
            <a:r>
              <a:rPr lang="en-US" sz="1200" dirty="0">
                <a:cs typeface="Arial" panose="020B0604020202020204" pitchFamily="34" charset="0"/>
              </a:rPr>
              <a:t>A campus cleanup day, advertised to the community, with the local waste management agency</a:t>
            </a:r>
          </a:p>
          <a:p>
            <a:r>
              <a:rPr lang="en-US" sz="1200" dirty="0">
                <a:cs typeface="Arial" panose="020B0604020202020204" pitchFamily="34" charset="0"/>
              </a:rPr>
              <a:t>Bringing in a county recycling coordinator to speak to the staff</a:t>
            </a:r>
          </a:p>
          <a:p>
            <a:r>
              <a:rPr lang="en-US" sz="1200" dirty="0">
                <a:cs typeface="Arial" panose="020B0604020202020204" pitchFamily="34" charset="0"/>
              </a:rPr>
              <a:t>Working with a Master Gardener to design a habitat</a:t>
            </a:r>
          </a:p>
          <a:p>
            <a:r>
              <a:rPr lang="en-US" sz="1200" dirty="0">
                <a:cs typeface="Arial" panose="020B0604020202020204" pitchFamily="34" charset="0"/>
              </a:rPr>
              <a:t>Working with MD DNR on a grant to install a stream buffer</a:t>
            </a:r>
          </a:p>
          <a:p>
            <a:endParaRPr lang="en-US" dirty="0"/>
          </a:p>
        </p:txBody>
      </p:sp>
      <p:sp>
        <p:nvSpPr>
          <p:cNvPr id="4" name="Slide Number Placeholder 3"/>
          <p:cNvSpPr>
            <a:spLocks noGrp="1"/>
          </p:cNvSpPr>
          <p:nvPr>
            <p:ph type="sldNum" sz="quarter" idx="10"/>
          </p:nvPr>
        </p:nvSpPr>
        <p:spPr/>
        <p:txBody>
          <a:bodyPr/>
          <a:lstStyle/>
          <a:p>
            <a:fld id="{81FF87EF-EB33-419F-A19F-F7D279E5F25E}" type="slidenum">
              <a:rPr lang="en-US" smtClean="0"/>
              <a:t>18</a:t>
            </a:fld>
            <a:endParaRPr lang="en-US"/>
          </a:p>
        </p:txBody>
      </p:sp>
    </p:spTree>
    <p:extLst>
      <p:ext uri="{BB962C8B-B14F-4D97-AF65-F5344CB8AC3E}">
        <p14:creationId xmlns:p14="http://schemas.microsoft.com/office/powerpoint/2010/main" val="4059781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Awards</a:t>
            </a:r>
            <a:r>
              <a:rPr lang="en-US" baseline="0" dirty="0"/>
              <a:t> or participated in advocacy initiatives supporting BMP or </a:t>
            </a:r>
          </a:p>
          <a:p>
            <a:r>
              <a:rPr lang="en-US" baseline="0" dirty="0"/>
              <a:t>Climate Change awareness, include a few sentences describing the activity, grade </a:t>
            </a:r>
          </a:p>
          <a:p>
            <a:r>
              <a:rPr lang="en-US" baseline="0" dirty="0"/>
              <a:t>level, number of students who participated and date</a:t>
            </a:r>
            <a:endParaRPr lang="en-US" dirty="0"/>
          </a:p>
        </p:txBody>
      </p:sp>
      <p:sp>
        <p:nvSpPr>
          <p:cNvPr id="4" name="Slide Number Placeholder 3"/>
          <p:cNvSpPr>
            <a:spLocks noGrp="1"/>
          </p:cNvSpPr>
          <p:nvPr>
            <p:ph type="sldNum" sz="quarter" idx="10"/>
          </p:nvPr>
        </p:nvSpPr>
        <p:spPr/>
        <p:txBody>
          <a:bodyPr/>
          <a:lstStyle/>
          <a:p>
            <a:fld id="{C1A898F5-C8A1-4E1F-A3E1-67FDF2892A26}" type="slidenum">
              <a:rPr lang="en-US" smtClean="0"/>
              <a:pPr/>
              <a:t>19</a:t>
            </a:fld>
            <a:endParaRPr lang="en-US"/>
          </a:p>
        </p:txBody>
      </p:sp>
    </p:spTree>
    <p:extLst>
      <p:ext uri="{BB962C8B-B14F-4D97-AF65-F5344CB8AC3E}">
        <p14:creationId xmlns:p14="http://schemas.microsoft.com/office/powerpoint/2010/main" val="641729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https://youtu.be/9vfVlSgKLcU</a:t>
            </a:r>
          </a:p>
          <a:p>
            <a:pPr defTabSz="931774">
              <a:defRPr/>
            </a:pPr>
            <a:endParaRPr lang="en-US" dirty="0"/>
          </a:p>
        </p:txBody>
      </p:sp>
      <p:sp>
        <p:nvSpPr>
          <p:cNvPr id="4" name="Slide Number Placeholder 3"/>
          <p:cNvSpPr>
            <a:spLocks noGrp="1"/>
          </p:cNvSpPr>
          <p:nvPr>
            <p:ph type="sldNum" sz="quarter" idx="10"/>
          </p:nvPr>
        </p:nvSpPr>
        <p:spPr/>
        <p:txBody>
          <a:bodyPr/>
          <a:lstStyle/>
          <a:p>
            <a:fld id="{2AD56CA7-7816-4AF8-8BCE-22B713426496}" type="slidenum">
              <a:rPr lang="en-US" smtClean="0"/>
              <a:pPr/>
              <a:t>22</a:t>
            </a:fld>
            <a:endParaRPr lang="en-US"/>
          </a:p>
        </p:txBody>
      </p:sp>
    </p:spTree>
    <p:extLst>
      <p:ext uri="{BB962C8B-B14F-4D97-AF65-F5344CB8AC3E}">
        <p14:creationId xmlns:p14="http://schemas.microsoft.com/office/powerpoint/2010/main" val="39916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D56CA7-7816-4AF8-8BCE-22B713426496}" type="slidenum">
              <a:rPr lang="en-US" smtClean="0"/>
              <a:pPr/>
              <a:t>3</a:t>
            </a:fld>
            <a:endParaRPr lang="en-US"/>
          </a:p>
        </p:txBody>
      </p:sp>
    </p:spTree>
    <p:extLst>
      <p:ext uri="{BB962C8B-B14F-4D97-AF65-F5344CB8AC3E}">
        <p14:creationId xmlns:p14="http://schemas.microsoft.com/office/powerpoint/2010/main" val="3674757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Baseline is all grades.</a:t>
            </a:r>
            <a:r>
              <a:rPr lang="en-US" baseline="0" dirty="0"/>
              <a:t>  The next level of achievement is all grades multiple subjects</a:t>
            </a:r>
            <a:endParaRPr lang="en-US" dirty="0"/>
          </a:p>
          <a:p>
            <a:pPr lvl="0"/>
            <a:endParaRPr lang="en-US" dirty="0"/>
          </a:p>
        </p:txBody>
      </p:sp>
      <p:sp>
        <p:nvSpPr>
          <p:cNvPr id="4" name="Slide Number Placeholder 3"/>
          <p:cNvSpPr>
            <a:spLocks noGrp="1"/>
          </p:cNvSpPr>
          <p:nvPr>
            <p:ph type="sldNum" sz="quarter" idx="10"/>
          </p:nvPr>
        </p:nvSpPr>
        <p:spPr/>
        <p:txBody>
          <a:bodyPr/>
          <a:lstStyle/>
          <a:p>
            <a:fld id="{C1A898F5-C8A1-4E1F-A3E1-67FDF2892A26}" type="slidenum">
              <a:rPr lang="en-US" smtClean="0"/>
              <a:pPr/>
              <a:t>4</a:t>
            </a:fld>
            <a:endParaRPr lang="en-US"/>
          </a:p>
        </p:txBody>
      </p:sp>
    </p:spTree>
    <p:extLst>
      <p:ext uri="{BB962C8B-B14F-4D97-AF65-F5344CB8AC3E}">
        <p14:creationId xmlns:p14="http://schemas.microsoft.com/office/powerpoint/2010/main" val="136057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THIS YEAR​­ All schools (new AND recertifying) can use Professional Development from the past 4 years. </a:t>
            </a:r>
          </a:p>
          <a:p>
            <a:endParaRPr lang="en-US" dirty="0"/>
          </a:p>
        </p:txBody>
      </p:sp>
      <p:sp>
        <p:nvSpPr>
          <p:cNvPr id="4" name="Slide Number Placeholder 3"/>
          <p:cNvSpPr>
            <a:spLocks noGrp="1"/>
          </p:cNvSpPr>
          <p:nvPr>
            <p:ph type="sldNum" sz="quarter" idx="10"/>
          </p:nvPr>
        </p:nvSpPr>
        <p:spPr/>
        <p:txBody>
          <a:bodyPr/>
          <a:lstStyle/>
          <a:p>
            <a:fld id="{81FF87EF-EB33-419F-A19F-F7D279E5F25E}" type="slidenum">
              <a:rPr lang="en-US" smtClean="0"/>
              <a:t>6</a:t>
            </a:fld>
            <a:endParaRPr lang="en-US"/>
          </a:p>
        </p:txBody>
      </p:sp>
    </p:spTree>
    <p:extLst>
      <p:ext uri="{BB962C8B-B14F-4D97-AF65-F5344CB8AC3E}">
        <p14:creationId xmlns:p14="http://schemas.microsoft.com/office/powerpoint/2010/main" val="1786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 hours is ok, Demonstrate how your school community celebrates being green. </a:t>
            </a:r>
          </a:p>
        </p:txBody>
      </p:sp>
      <p:sp>
        <p:nvSpPr>
          <p:cNvPr id="4" name="Slide Number Placeholder 3"/>
          <p:cNvSpPr>
            <a:spLocks noGrp="1"/>
          </p:cNvSpPr>
          <p:nvPr>
            <p:ph type="sldNum" sz="quarter" idx="10"/>
          </p:nvPr>
        </p:nvSpPr>
        <p:spPr/>
        <p:txBody>
          <a:bodyPr/>
          <a:lstStyle/>
          <a:p>
            <a:fld id="{2AD56CA7-7816-4AF8-8BCE-22B713426496}" type="slidenum">
              <a:rPr lang="en-US" smtClean="0"/>
              <a:pPr/>
              <a:t>8</a:t>
            </a:fld>
            <a:endParaRPr lang="en-US"/>
          </a:p>
        </p:txBody>
      </p:sp>
    </p:spTree>
    <p:extLst>
      <p:ext uri="{BB962C8B-B14F-4D97-AF65-F5344CB8AC3E}">
        <p14:creationId xmlns:p14="http://schemas.microsoft.com/office/powerpoint/2010/main" val="3893239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Encourage to have more than 2</a:t>
            </a:r>
          </a:p>
          <a:p>
            <a:endParaRPr lang="en-US" dirty="0"/>
          </a:p>
        </p:txBody>
      </p:sp>
      <p:sp>
        <p:nvSpPr>
          <p:cNvPr id="4" name="Slide Number Placeholder 3"/>
          <p:cNvSpPr>
            <a:spLocks noGrp="1"/>
          </p:cNvSpPr>
          <p:nvPr>
            <p:ph type="sldNum" sz="quarter" idx="10"/>
          </p:nvPr>
        </p:nvSpPr>
        <p:spPr/>
        <p:txBody>
          <a:bodyPr/>
          <a:lstStyle/>
          <a:p>
            <a:fld id="{2AD56CA7-7816-4AF8-8BCE-22B713426496}" type="slidenum">
              <a:rPr lang="en-US" smtClean="0"/>
              <a:pPr/>
              <a:t>9</a:t>
            </a:fld>
            <a:endParaRPr lang="en-US"/>
          </a:p>
        </p:txBody>
      </p:sp>
    </p:spTree>
    <p:extLst>
      <p:ext uri="{BB962C8B-B14F-4D97-AF65-F5344CB8AC3E}">
        <p14:creationId xmlns:p14="http://schemas.microsoft.com/office/powerpoint/2010/main" val="1640139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28615" indent="-628615">
              <a:buFontTx/>
              <a:buChar char="•"/>
            </a:pPr>
            <a:r>
              <a:rPr lang="en-US" dirty="0">
                <a:latin typeface="Arial" charset="0"/>
              </a:rPr>
              <a:t>Tree plantings have many benefits including </a:t>
            </a:r>
            <a:r>
              <a:rPr lang="en-US" dirty="0" err="1">
                <a:latin typeface="Arial" charset="0"/>
              </a:rPr>
              <a:t>stormwater</a:t>
            </a:r>
            <a:r>
              <a:rPr lang="en-US" dirty="0">
                <a:latin typeface="Arial" charset="0"/>
              </a:rPr>
              <a:t> management and erosion control.</a:t>
            </a:r>
          </a:p>
          <a:p>
            <a:pPr marL="628615" indent="-628615"/>
            <a:r>
              <a:rPr lang="en-US" dirty="0">
                <a:latin typeface="Arial" charset="0"/>
              </a:rPr>
              <a:t>g</a:t>
            </a:r>
          </a:p>
          <a:p>
            <a:pPr marL="628615" indent="-628615">
              <a:buFontTx/>
              <a:buChar char="•"/>
            </a:pPr>
            <a:r>
              <a:rPr lang="en-US" dirty="0">
                <a:latin typeface="Arial" charset="0"/>
              </a:rPr>
              <a:t>Middle and high school students can teach elementary students and parents how to plant and maintain.</a:t>
            </a:r>
          </a:p>
          <a:p>
            <a:pPr marL="628615" indent="-628615">
              <a:buFontTx/>
              <a:buChar char="•"/>
            </a:pPr>
            <a:endParaRPr lang="en-US" dirty="0">
              <a:latin typeface="Arial" charset="0"/>
            </a:endParaRPr>
          </a:p>
          <a:p>
            <a:pPr marL="628615" indent="-628615">
              <a:buFontTx/>
              <a:buChar char="•"/>
            </a:pPr>
            <a:r>
              <a:rPr lang="en-US" dirty="0">
                <a:latin typeface="Arial" charset="0"/>
              </a:rPr>
              <a:t>Some schools label the native trees, shrubs, and the troublesome invasive plants on their campus.</a:t>
            </a:r>
          </a:p>
          <a:p>
            <a:pPr marL="628615" indent="-628615">
              <a:buFontTx/>
              <a:buChar char="•"/>
            </a:pPr>
            <a:endParaRPr lang="en-US" dirty="0">
              <a:latin typeface="Arial" charset="0"/>
            </a:endParaRPr>
          </a:p>
          <a:p>
            <a:pPr marL="628615" indent="-628615">
              <a:buFontTx/>
              <a:buChar char="•"/>
            </a:pPr>
            <a:r>
              <a:rPr lang="en-US" dirty="0">
                <a:latin typeface="Arial" charset="0"/>
              </a:rPr>
              <a:t>“No-Mow” zones, as well as other outdoor projects may be used as extensions of classroom learning.</a:t>
            </a:r>
          </a:p>
          <a:p>
            <a:endParaRPr lang="en-US" dirty="0"/>
          </a:p>
        </p:txBody>
      </p:sp>
      <p:sp>
        <p:nvSpPr>
          <p:cNvPr id="4" name="Slide Number Placeholder 3"/>
          <p:cNvSpPr>
            <a:spLocks noGrp="1"/>
          </p:cNvSpPr>
          <p:nvPr>
            <p:ph type="sldNum" sz="quarter" idx="10"/>
          </p:nvPr>
        </p:nvSpPr>
        <p:spPr/>
        <p:txBody>
          <a:bodyPr/>
          <a:lstStyle/>
          <a:p>
            <a:fld id="{2AD56CA7-7816-4AF8-8BCE-22B713426496}" type="slidenum">
              <a:rPr lang="en-US" smtClean="0"/>
              <a:pPr/>
              <a:t>10</a:t>
            </a:fld>
            <a:endParaRPr lang="en-US"/>
          </a:p>
        </p:txBody>
      </p:sp>
    </p:spTree>
    <p:extLst>
      <p:ext uri="{BB962C8B-B14F-4D97-AF65-F5344CB8AC3E}">
        <p14:creationId xmlns:p14="http://schemas.microsoft.com/office/powerpoint/2010/main" val="13941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a:t>
            </a:r>
            <a:r>
              <a:rPr lang="en-US" dirty="0" err="1"/>
              <a:t>Choptank</a:t>
            </a:r>
            <a:r>
              <a:rPr lang="en-US" dirty="0"/>
              <a:t> Electric</a:t>
            </a:r>
            <a:r>
              <a:rPr lang="en-US" baseline="0" dirty="0"/>
              <a:t> has both an Energy Program Coordinator and resource kits for students.</a:t>
            </a:r>
          </a:p>
          <a:p>
            <a:pPr marL="171450" indent="-171450">
              <a:buFont typeface="Arial" panose="020B0604020202020204" pitchFamily="34" charset="0"/>
              <a:buChar char="•"/>
            </a:pPr>
            <a:r>
              <a:rPr lang="en-US" dirty="0"/>
              <a:t>The U.S. Department of energy says that on average 25% of energy use in schools is unnecessary. On average, Green Schools use 33% less energy than conventional schools</a:t>
            </a:r>
          </a:p>
          <a:p>
            <a:pPr lvl="0"/>
            <a:r>
              <a:rPr lang="en-US" dirty="0"/>
              <a:t>Poster competition to advertise saving energy, Teacher turn on half the lights, Introduce task lighting for teachers, turn off overhead </a:t>
            </a:r>
            <a:r>
              <a:rPr lang="en-US" dirty="0" err="1"/>
              <a:t>lighting,“Delamping</a:t>
            </a:r>
            <a:r>
              <a:rPr lang="en-US" dirty="0"/>
              <a:t>”– removing half the bulbs (MS), Set all computers, copiers, printers in energy saving mode, User education campaigns to turn off lights and devices, Compare the energy use of this school with others (per square foot), Obtain energy cost data about this facility., Inspect and calibrate thermostats, Remove chiller units from drinking fountains, Insulate all piping, Replace inefficient lighting with T-8, compact fluorescents, and metal halide fixtures, Close curtains and blinds at the end of the school day, Enable complete power down functions on computers, Do an energy assembly –discuss home and school energy saving tips, Student “energy police” –sticker system to remind users of turning off lights and equipment, Morning announcements/reminders/awards program</a:t>
            </a:r>
          </a:p>
          <a:p>
            <a:pPr lvl="0"/>
            <a:r>
              <a:rPr lang="en-US" dirty="0"/>
              <a:t>Energy fair, Use of natural lighting, Classroom energy monitor team, Invite a power company speaker, Do an energy survey – how many devices, what kind</a:t>
            </a:r>
          </a:p>
          <a:p>
            <a:pPr lvl="0"/>
            <a:r>
              <a:rPr lang="en-US" dirty="0"/>
              <a:t>Energy conservation hall display</a:t>
            </a:r>
          </a:p>
          <a:p>
            <a:endParaRPr lang="en-US" dirty="0"/>
          </a:p>
        </p:txBody>
      </p:sp>
      <p:sp>
        <p:nvSpPr>
          <p:cNvPr id="4" name="Slide Number Placeholder 3"/>
          <p:cNvSpPr>
            <a:spLocks noGrp="1"/>
          </p:cNvSpPr>
          <p:nvPr>
            <p:ph type="sldNum" sz="quarter" idx="10"/>
          </p:nvPr>
        </p:nvSpPr>
        <p:spPr/>
        <p:txBody>
          <a:bodyPr/>
          <a:lstStyle/>
          <a:p>
            <a:fld id="{2AD56CA7-7816-4AF8-8BCE-22B713426496}" type="slidenum">
              <a:rPr lang="en-US" smtClean="0"/>
              <a:pPr/>
              <a:t>11</a:t>
            </a:fld>
            <a:endParaRPr lang="en-US"/>
          </a:p>
        </p:txBody>
      </p:sp>
    </p:spTree>
    <p:extLst>
      <p:ext uri="{BB962C8B-B14F-4D97-AF65-F5344CB8AC3E}">
        <p14:creationId xmlns:p14="http://schemas.microsoft.com/office/powerpoint/2010/main" val="850922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85305" indent="-785305">
              <a:buFontTx/>
              <a:buChar char="•"/>
            </a:pPr>
            <a:r>
              <a:rPr lang="en-US" dirty="0">
                <a:latin typeface="Arial" charset="0"/>
              </a:rPr>
              <a:t>Examples of what some schools have accomplished for this BMP</a:t>
            </a:r>
          </a:p>
          <a:p>
            <a:pPr marL="785305" indent="-785305">
              <a:buFontTx/>
              <a:buChar char="•"/>
            </a:pPr>
            <a:r>
              <a:rPr lang="en-US" dirty="0" err="1">
                <a:latin typeface="Arial" charset="0"/>
              </a:rPr>
              <a:t>Terracycle</a:t>
            </a:r>
            <a:r>
              <a:rPr lang="en-US" dirty="0">
                <a:latin typeface="Arial" charset="0"/>
              </a:rPr>
              <a:t>,</a:t>
            </a:r>
            <a:r>
              <a:rPr lang="en-US" baseline="0" dirty="0">
                <a:latin typeface="Arial" charset="0"/>
              </a:rPr>
              <a:t> Crayola recycling</a:t>
            </a:r>
          </a:p>
          <a:p>
            <a:pPr marL="785305" indent="-785305">
              <a:buFontTx/>
              <a:buChar char="•"/>
            </a:pPr>
            <a:r>
              <a:rPr lang="en-US" baseline="0" dirty="0">
                <a:latin typeface="Arial" charset="0"/>
              </a:rPr>
              <a:t>Older student mentor  younger, Federal Hill had a fifth assigned to each classroom and they were in charged about teaching the kids about recycling </a:t>
            </a:r>
          </a:p>
        </p:txBody>
      </p:sp>
      <p:sp>
        <p:nvSpPr>
          <p:cNvPr id="4" name="Slide Number Placeholder 3"/>
          <p:cNvSpPr>
            <a:spLocks noGrp="1"/>
          </p:cNvSpPr>
          <p:nvPr>
            <p:ph type="sldNum" sz="quarter" idx="10"/>
          </p:nvPr>
        </p:nvSpPr>
        <p:spPr/>
        <p:txBody>
          <a:bodyPr/>
          <a:lstStyle/>
          <a:p>
            <a:fld id="{2AD56CA7-7816-4AF8-8BCE-22B713426496}" type="slidenum">
              <a:rPr lang="en-US" smtClean="0"/>
              <a:pPr/>
              <a:t>12</a:t>
            </a:fld>
            <a:endParaRPr lang="en-US"/>
          </a:p>
        </p:txBody>
      </p:sp>
    </p:spTree>
    <p:extLst>
      <p:ext uri="{BB962C8B-B14F-4D97-AF65-F5344CB8AC3E}">
        <p14:creationId xmlns:p14="http://schemas.microsoft.com/office/powerpoint/2010/main" val="298945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809CFB-BFF0-4796-95CE-1ABE800B8B0D}"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36F86-7C7D-4163-A8AF-FEA921AD4C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09CFB-BFF0-4796-95CE-1ABE800B8B0D}"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36F86-7C7D-4163-A8AF-FEA921AD4C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7809CFB-BFF0-4796-95CE-1ABE800B8B0D}"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36F86-7C7D-4163-A8AF-FEA921AD4CE4}"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09CFB-BFF0-4796-95CE-1ABE800B8B0D}"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36F86-7C7D-4163-A8AF-FEA921AD4CE4}"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09CFB-BFF0-4796-95CE-1ABE800B8B0D}"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36F86-7C7D-4163-A8AF-FEA921AD4C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D7809CFB-BFF0-4796-95CE-1ABE800B8B0D}"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36F86-7C7D-4163-A8AF-FEA921AD4CE4}"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09CFB-BFF0-4796-95CE-1ABE800B8B0D}" type="datetimeFigureOut">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36F86-7C7D-4163-A8AF-FEA921AD4C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809CFB-BFF0-4796-95CE-1ABE800B8B0D}"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36F86-7C7D-4163-A8AF-FEA921AD4C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7809CFB-BFF0-4796-95CE-1ABE800B8B0D}" type="datetimeFigureOut">
              <a:rPr lang="en-US" smtClean="0"/>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36F86-7C7D-4163-A8AF-FEA921AD4C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7809CFB-BFF0-4796-95CE-1ABE800B8B0D}"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36F86-7C7D-4163-A8AF-FEA921AD4CE4}"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09CFB-BFF0-4796-95CE-1ABE800B8B0D}"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36F86-7C7D-4163-A8AF-FEA921AD4CE4}"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7809CFB-BFF0-4796-95CE-1ABE800B8B0D}" type="datetimeFigureOut">
              <a:rPr lang="en-US" smtClean="0"/>
              <a:t>2/25/2019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BC36F86-7C7D-4163-A8AF-FEA921AD4CE4}"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eoe.org/green-schools-and-green-centers/green-schools-program"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www.crayola.com/colorcycle.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www.terracycle.com/en-US/brigades/drink-pouch-brigad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hyperlink" Target="http://www.walkbiketoschool.org/ready/about-the-events/walk-to-school-da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3" Type="http://schemas.openxmlformats.org/officeDocument/2006/relationships/hyperlink" Target="https://youtu.be/9vfVlSgKLc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9vfVlSgKLc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gif"/></Relationships>
</file>

<file path=ppt/slides/_rels/slide23.xml.rels><?xml version="1.0" encoding="UTF-8" standalone="yes"?>
<Relationships xmlns="http://schemas.openxmlformats.org/package/2006/relationships"><Relationship Id="rId3" Type="http://schemas.openxmlformats.org/officeDocument/2006/relationships/hyperlink" Target="https://fpsgreenschool.weebly.com/" TargetMode="External"/><Relationship Id="rId2" Type="http://schemas.openxmlformats.org/officeDocument/2006/relationships/hyperlink" Target="http://willardsgreen.weebly.com/" TargetMode="External"/><Relationship Id="rId1" Type="http://schemas.openxmlformats.org/officeDocument/2006/relationships/slideLayout" Target="../slideLayouts/slideLayout2.xml"/><Relationship Id="rId6" Type="http://schemas.openxmlformats.org/officeDocument/2006/relationships/hyperlink" Target="https://maeoe.org/green-schools-and-green-centers/green-schools-program/current-green-schools#wicomico-county" TargetMode="External"/><Relationship Id="rId5" Type="http://schemas.openxmlformats.org/officeDocument/2006/relationships/hyperlink" Target="https://fisgreenschool.weebly.com/" TargetMode="External"/><Relationship Id="rId4" Type="http://schemas.openxmlformats.org/officeDocument/2006/relationships/hyperlink" Target="http://wisgreenschool.weebly.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hazeloutdoordiscoverycenter.org/" TargetMode="External"/><Relationship Id="rId2" Type="http://schemas.openxmlformats.org/officeDocument/2006/relationships/hyperlink" Target="http://ttp:/hazeloutdoordiscoverycenter.org" TargetMode="External"/><Relationship Id="rId1" Type="http://schemas.openxmlformats.org/officeDocument/2006/relationships/slideLayout" Target="../slideLayouts/slideLayout2.xml"/><Relationship Id="rId5" Type="http://schemas.openxmlformats.org/officeDocument/2006/relationships/hyperlink" Target="mailto:ccameron@Salisbury.md" TargetMode="External"/><Relationship Id="rId4" Type="http://schemas.openxmlformats.org/officeDocument/2006/relationships/hyperlink" Target="http://www.delmarvaenergizeedu.com/index.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maeoe.org/fieldscop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baltimoresustainability.org/wp-content/uploads/2017/08/Maryland-Green-Schools_FY18-presentation.pdf" TargetMode="External"/><Relationship Id="rId2" Type="http://schemas.openxmlformats.org/officeDocument/2006/relationships/hyperlink" Target="https://www.tandfonline.com/doi/full/10.1080/1533015X.2014.983658?scroll=top&amp;needAccess=tru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Maryland Green Schools Program</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711" b="7789"/>
          <a:stretch/>
        </p:blipFill>
        <p:spPr bwMode="auto">
          <a:xfrm>
            <a:off x="1524000" y="1905000"/>
            <a:ext cx="5657088" cy="26842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531" y="4724400"/>
            <a:ext cx="7456869" cy="1567557"/>
          </a:xfrm>
          <a:prstGeom prst="rect">
            <a:avLst/>
          </a:prstGeom>
        </p:spPr>
      </p:pic>
    </p:spTree>
    <p:extLst>
      <p:ext uri="{BB962C8B-B14F-4D97-AF65-F5344CB8AC3E}">
        <p14:creationId xmlns:p14="http://schemas.microsoft.com/office/powerpoint/2010/main" val="54949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72300" y="4582560"/>
            <a:ext cx="2171700" cy="2199240"/>
          </a:xfrm>
          <a:prstGeom prst="rect">
            <a:avLst/>
          </a:prstGeom>
        </p:spPr>
      </p:pic>
      <p:sp>
        <p:nvSpPr>
          <p:cNvPr id="2" name="Content Placeholder 1"/>
          <p:cNvSpPr>
            <a:spLocks noGrp="1"/>
          </p:cNvSpPr>
          <p:nvPr>
            <p:ph idx="1"/>
          </p:nvPr>
        </p:nvSpPr>
        <p:spPr>
          <a:xfrm>
            <a:off x="279737" y="1081448"/>
            <a:ext cx="8711863" cy="5700352"/>
          </a:xfrm>
        </p:spPr>
        <p:txBody>
          <a:bodyPr vert="horz" lIns="91440" tIns="45720" rIns="91440" bIns="45720" rtlCol="0" anchor="t">
            <a:normAutofit/>
          </a:bodyPr>
          <a:lstStyle/>
          <a:p>
            <a:r>
              <a:rPr lang="en-US" sz="2400" dirty="0">
                <a:cs typeface="Arial" pitchFamily="34" charset="0"/>
              </a:rPr>
              <a:t>Rain gardens and other erosion</a:t>
            </a:r>
          </a:p>
          <a:p>
            <a:r>
              <a:rPr lang="en-US" dirty="0">
                <a:cs typeface="Arial" pitchFamily="34" charset="0"/>
              </a:rPr>
              <a:t> </a:t>
            </a:r>
            <a:r>
              <a:rPr lang="en-US" sz="2400" dirty="0">
                <a:cs typeface="Arial" pitchFamily="34" charset="0"/>
              </a:rPr>
              <a:t>control measures</a:t>
            </a:r>
          </a:p>
          <a:p>
            <a:pPr marL="0" indent="0">
              <a:buNone/>
            </a:pPr>
            <a:endParaRPr lang="en-US" sz="2400" dirty="0">
              <a:cs typeface="Arial" pitchFamily="34" charset="0"/>
            </a:endParaRPr>
          </a:p>
          <a:p>
            <a:r>
              <a:rPr lang="en-US" dirty="0">
                <a:cs typeface="Arial" panose="020B0604020202020204" pitchFamily="34" charset="0"/>
              </a:rPr>
              <a:t>Students do a </a:t>
            </a:r>
            <a:r>
              <a:rPr lang="en-US" dirty="0">
                <a:solidFill>
                  <a:srgbClr val="FF0000"/>
                </a:solidFill>
                <a:cs typeface="Arial" panose="020B0604020202020204" pitchFamily="34" charset="0"/>
              </a:rPr>
              <a:t>litter clean-up </a:t>
            </a:r>
            <a:r>
              <a:rPr lang="en-US" dirty="0">
                <a:cs typeface="Arial" panose="020B0604020202020204" pitchFamily="34" charset="0"/>
              </a:rPr>
              <a:t>and learn about </a:t>
            </a:r>
            <a:r>
              <a:rPr lang="en-US" u="sng" dirty="0">
                <a:cs typeface="Arial" panose="020B0604020202020204" pitchFamily="34" charset="0"/>
              </a:rPr>
              <a:t>protecting the waterways.</a:t>
            </a:r>
            <a:r>
              <a:rPr lang="en-US" dirty="0">
                <a:cs typeface="Arial" panose="020B0604020202020204" pitchFamily="34" charset="0"/>
              </a:rPr>
              <a:t> (Think about existing field trips such as to Assateague, Baltimore Aquarium, Delmarva Discovery Zone, Ward Museum, 3</a:t>
            </a:r>
            <a:r>
              <a:rPr lang="en-US" baseline="30000" dirty="0">
                <a:cs typeface="Arial" panose="020B0604020202020204" pitchFamily="34" charset="0"/>
              </a:rPr>
              <a:t>rd</a:t>
            </a:r>
            <a:r>
              <a:rPr lang="en-US" dirty="0">
                <a:cs typeface="Arial" panose="020B0604020202020204" pitchFamily="34" charset="0"/>
              </a:rPr>
              <a:t> Grade LEAF field trip, Salisbury Zoo, and Hazel Outdoor Discovery Center with Gerrie) – just as long as the “theme” is protecting water quality.</a:t>
            </a:r>
          </a:p>
          <a:p>
            <a:r>
              <a:rPr lang="en-US" dirty="0">
                <a:latin typeface="Arial" pitchFamily="34" charset="0"/>
                <a:cs typeface="Arial" pitchFamily="34" charset="0"/>
              </a:rPr>
              <a:t>Assembly by water treatment plant, followed </a:t>
            </a:r>
          </a:p>
          <a:p>
            <a:pPr marL="0" indent="0">
              <a:buNone/>
            </a:pPr>
            <a:r>
              <a:rPr lang="en-US" dirty="0">
                <a:latin typeface="Arial" pitchFamily="34" charset="0"/>
                <a:cs typeface="Arial" pitchFamily="34" charset="0"/>
              </a:rPr>
              <a:t>    by student presentation to another grade level,</a:t>
            </a:r>
            <a:endParaRPr lang="en-US" dirty="0">
              <a:latin typeface="Candara"/>
              <a:cs typeface="Arial" pitchFamily="34" charset="0"/>
            </a:endParaRPr>
          </a:p>
          <a:p>
            <a:pPr marL="0" indent="0">
              <a:buNone/>
            </a:pPr>
            <a:r>
              <a:rPr lang="en-US" dirty="0">
                <a:latin typeface="Arial" pitchFamily="34" charset="0"/>
                <a:cs typeface="Arial" pitchFamily="34" charset="0"/>
              </a:rPr>
              <a:t>    which then creates “Turn Water Off” signs for                            school water fountains and sinks.</a:t>
            </a:r>
            <a:endParaRPr lang="en-US" dirty="0"/>
          </a:p>
          <a:p>
            <a:pPr>
              <a:buNone/>
            </a:pP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256003" y="301848"/>
            <a:ext cx="8229600" cy="685800"/>
          </a:xfrm>
        </p:spPr>
        <p:txBody>
          <a:bodyPr>
            <a:normAutofit/>
          </a:bodyPr>
          <a:lstStyle/>
          <a:p>
            <a:r>
              <a:rPr lang="en-US" sz="3200" b="1" dirty="0">
                <a:cs typeface="Arial" panose="020B0604020202020204" pitchFamily="34" charset="0"/>
              </a:rPr>
              <a:t>2.1. Water Conservation/Pollution Prevention</a:t>
            </a:r>
          </a:p>
        </p:txBody>
      </p:sp>
      <p:pic>
        <p:nvPicPr>
          <p:cNvPr id="6" name="Picture 8" descr="Picture6"/>
          <p:cNvPicPr>
            <a:picLocks noChangeAspect="1" noChangeArrowheads="1"/>
          </p:cNvPicPr>
          <p:nvPr/>
        </p:nvPicPr>
        <p:blipFill>
          <a:blip r:embed="rId4" cstate="print"/>
          <a:srcRect r="3091" b="23297"/>
          <a:stretch>
            <a:fillRect/>
          </a:stretch>
        </p:blipFill>
        <p:spPr bwMode="auto">
          <a:xfrm>
            <a:off x="5176779" y="987648"/>
            <a:ext cx="3733800" cy="1322388"/>
          </a:xfrm>
          <a:prstGeom prst="rect">
            <a:avLst/>
          </a:prstGeom>
          <a:noFill/>
          <a:ln w="38100">
            <a:solidFill>
              <a:srgbClr val="000000"/>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4605" y="2016463"/>
            <a:ext cx="8763000" cy="4835599"/>
          </a:xfrm>
        </p:spPr>
        <p:txBody>
          <a:bodyPr vert="horz" lIns="91440" tIns="45720" rIns="91440" bIns="45720" rtlCol="0" anchor="t">
            <a:normAutofit fontScale="92500" lnSpcReduction="20000"/>
          </a:bodyPr>
          <a:lstStyle/>
          <a:p>
            <a:pPr>
              <a:spcBef>
                <a:spcPct val="45000"/>
              </a:spcBef>
              <a:defRPr/>
            </a:pPr>
            <a:r>
              <a:rPr lang="en-US" dirty="0">
                <a:solidFill>
                  <a:schemeClr val="tx1"/>
                </a:solidFill>
                <a:cs typeface="Arial" panose="020B0604020202020204" pitchFamily="34" charset="0"/>
              </a:rPr>
              <a:t>Student-made reminders to turn off the lights,                                  with a classroom “Lights Out” leader</a:t>
            </a:r>
          </a:p>
          <a:p>
            <a:pPr>
              <a:spcBef>
                <a:spcPct val="45000"/>
              </a:spcBef>
              <a:defRPr/>
            </a:pPr>
            <a:r>
              <a:rPr lang="en-US" dirty="0">
                <a:solidFill>
                  <a:schemeClr val="tx1"/>
                </a:solidFill>
                <a:cs typeface="Arial" panose="020B0604020202020204" pitchFamily="34" charset="0"/>
              </a:rPr>
              <a:t>Students plant donated native trees to shade the building</a:t>
            </a:r>
          </a:p>
          <a:p>
            <a:pPr>
              <a:spcBef>
                <a:spcPct val="45000"/>
              </a:spcBef>
              <a:defRPr/>
            </a:pPr>
            <a:r>
              <a:rPr lang="en-US" dirty="0">
                <a:solidFill>
                  <a:schemeClr val="tx1"/>
                </a:solidFill>
                <a:cs typeface="Arial" panose="020B0604020202020204" pitchFamily="34" charset="0"/>
              </a:rPr>
              <a:t>Morning announcements/reminders/awards program for energy conservation</a:t>
            </a:r>
          </a:p>
          <a:p>
            <a:pPr>
              <a:spcBef>
                <a:spcPct val="45000"/>
              </a:spcBef>
              <a:defRPr/>
            </a:pPr>
            <a:r>
              <a:rPr lang="en-US" dirty="0">
                <a:solidFill>
                  <a:schemeClr val="tx1"/>
                </a:solidFill>
                <a:cs typeface="Arial" panose="020B0604020202020204" pitchFamily="34" charset="0"/>
              </a:rPr>
              <a:t>Use natural light and close blinds/curtains at end of day</a:t>
            </a:r>
          </a:p>
          <a:p>
            <a:pPr>
              <a:spcBef>
                <a:spcPct val="45000"/>
              </a:spcBef>
              <a:defRPr/>
            </a:pPr>
            <a:r>
              <a:rPr lang="en-US" dirty="0">
                <a:solidFill>
                  <a:schemeClr val="tx1"/>
                </a:solidFill>
                <a:cs typeface="Arial" panose="020B0604020202020204" pitchFamily="34" charset="0"/>
              </a:rPr>
              <a:t> Students promote actions to reduce ‘phantom’  energy loss: Make this a student classroom job to turn off smart boards and computers at day’s end </a:t>
            </a:r>
          </a:p>
          <a:p>
            <a:pPr>
              <a:spcBef>
                <a:spcPct val="45000"/>
              </a:spcBef>
              <a:defRPr/>
            </a:pPr>
            <a:r>
              <a:rPr lang="en-US" dirty="0">
                <a:solidFill>
                  <a:schemeClr val="tx1"/>
                </a:solidFill>
                <a:cs typeface="Arial" panose="020B0604020202020204" pitchFamily="34" charset="0"/>
              </a:rPr>
              <a:t>Host an energy company assembly to discuss ways students can help at school and at home</a:t>
            </a:r>
            <a:r>
              <a:rPr lang="en-US" dirty="0">
                <a:solidFill>
                  <a:srgbClr val="00B050"/>
                </a:solidFill>
                <a:cs typeface="Arial" panose="020B0604020202020204" pitchFamily="34" charset="0"/>
              </a:rPr>
              <a:t>*</a:t>
            </a:r>
            <a:r>
              <a:rPr lang="en-US" dirty="0">
                <a:cs typeface="Arial" panose="020B0604020202020204" pitchFamily="34" charset="0"/>
              </a:rPr>
              <a:t>	</a:t>
            </a:r>
            <a:endParaRPr lang="en-US">
              <a:cs typeface="Arial" panose="020B0604020202020204" pitchFamily="34" charset="0"/>
            </a:endParaRPr>
          </a:p>
          <a:p>
            <a:pPr>
              <a:spcBef>
                <a:spcPct val="45000"/>
              </a:spcBef>
              <a:defRPr/>
            </a:pPr>
            <a:r>
              <a:rPr lang="en-US" dirty="0">
                <a:solidFill>
                  <a:schemeClr val="tx1"/>
                </a:solidFill>
                <a:cs typeface="Arial" panose="020B0604020202020204" pitchFamily="34" charset="0"/>
              </a:rPr>
              <a:t>Participating schools: 5</a:t>
            </a:r>
            <a:r>
              <a:rPr lang="en-US" baseline="30000" dirty="0">
                <a:solidFill>
                  <a:schemeClr val="tx1"/>
                </a:solidFill>
                <a:cs typeface="Arial" panose="020B0604020202020204" pitchFamily="34" charset="0"/>
              </a:rPr>
              <a:t>th</a:t>
            </a:r>
            <a:r>
              <a:rPr lang="en-US" dirty="0">
                <a:solidFill>
                  <a:schemeClr val="tx1"/>
                </a:solidFill>
                <a:cs typeface="Arial" panose="020B0604020202020204" pitchFamily="34" charset="0"/>
              </a:rPr>
              <a:t> Grade utilizes DPL’s </a:t>
            </a:r>
            <a:r>
              <a:rPr lang="en-US" i="1" dirty="0">
                <a:solidFill>
                  <a:schemeClr val="tx1"/>
                </a:solidFill>
                <a:cs typeface="Arial" panose="020B0604020202020204" pitchFamily="34" charset="0"/>
              </a:rPr>
              <a:t>free</a:t>
            </a:r>
            <a:r>
              <a:rPr lang="en-US" dirty="0">
                <a:solidFill>
                  <a:schemeClr val="tx1"/>
                </a:solidFill>
                <a:cs typeface="Arial" panose="020B0604020202020204" pitchFamily="34" charset="0"/>
              </a:rPr>
              <a:t> Energy Conservation program </a:t>
            </a:r>
          </a:p>
          <a:p>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81000" y="685800"/>
            <a:ext cx="8229600" cy="685800"/>
          </a:xfrm>
        </p:spPr>
        <p:txBody>
          <a:bodyPr>
            <a:normAutofit fontScale="90000"/>
          </a:bodyPr>
          <a:lstStyle/>
          <a:p>
            <a:r>
              <a:rPr lang="en-US" dirty="0">
                <a:cs typeface="Arial" panose="020B0604020202020204" pitchFamily="34" charset="0"/>
              </a:rPr>
              <a:t>2.2 Energy Conservation</a:t>
            </a:r>
          </a:p>
        </p:txBody>
      </p:sp>
      <p:pic>
        <p:nvPicPr>
          <p:cNvPr id="4" name="Picture 3"/>
          <p:cNvPicPr>
            <a:picLocks noChangeAspect="1"/>
          </p:cNvPicPr>
          <p:nvPr/>
        </p:nvPicPr>
        <p:blipFill>
          <a:blip r:embed="rId3"/>
          <a:stretch>
            <a:fillRect/>
          </a:stretch>
        </p:blipFill>
        <p:spPr>
          <a:xfrm>
            <a:off x="7226061" y="767750"/>
            <a:ext cx="1813969" cy="1845720"/>
          </a:xfrm>
          <a:prstGeom prst="rect">
            <a:avLst/>
          </a:prstGeom>
        </p:spPr>
      </p:pic>
      <p:pic>
        <p:nvPicPr>
          <p:cNvPr id="29698" name="Picture 2" descr="http://ts4.mm.bing.net/th?id=H.5023686718850767&amp;pid=1.7&amp;w=148&amp;h=138&amp;c=7&amp;rs=1"/>
          <p:cNvPicPr>
            <a:picLocks noChangeAspect="1" noChangeArrowheads="1"/>
          </p:cNvPicPr>
          <p:nvPr/>
        </p:nvPicPr>
        <p:blipFill rotWithShape="1">
          <a:blip r:embed="rId4" cstate="print"/>
          <a:srcRect t="11558" b="6390"/>
          <a:stretch/>
        </p:blipFill>
        <p:spPr bwMode="auto">
          <a:xfrm>
            <a:off x="32084" y="20053"/>
            <a:ext cx="1567160" cy="1600200"/>
          </a:xfrm>
          <a:prstGeom prst="rect">
            <a:avLst/>
          </a:prstGeom>
          <a:noFill/>
        </p:spPr>
      </p:pic>
    </p:spTree>
    <p:extLst>
      <p:ext uri="{BB962C8B-B14F-4D97-AF65-F5344CB8AC3E}">
        <p14:creationId xmlns:p14="http://schemas.microsoft.com/office/powerpoint/2010/main" val="282206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944" y="1583650"/>
            <a:ext cx="8787357" cy="4995968"/>
          </a:xfrm>
        </p:spPr>
        <p:txBody>
          <a:bodyPr vert="horz" lIns="91440" tIns="45720" rIns="91440" bIns="45720" rtlCol="0" anchor="t">
            <a:noAutofit/>
          </a:bodyPr>
          <a:lstStyle/>
          <a:p>
            <a:pPr>
              <a:lnSpc>
                <a:spcPct val="110000"/>
              </a:lnSpc>
              <a:spcBef>
                <a:spcPct val="50000"/>
              </a:spcBef>
              <a:defRPr/>
            </a:pPr>
            <a:r>
              <a:rPr lang="en-US" sz="2000" dirty="0">
                <a:solidFill>
                  <a:schemeClr val="tx1"/>
                </a:solidFill>
                <a:cs typeface="Arial" panose="020B0604020202020204" pitchFamily="34" charset="0"/>
              </a:rPr>
              <a:t>Students organize a recycling drive for ink cartridges, old cell phones,  </a:t>
            </a:r>
            <a:r>
              <a:rPr lang="en-US" sz="2000" dirty="0">
                <a:solidFill>
                  <a:schemeClr val="tx1"/>
                </a:solidFill>
                <a:cs typeface="Arial" panose="020B0604020202020204" pitchFamily="34" charset="0"/>
                <a:hlinkClick r:id="rId3"/>
              </a:rPr>
              <a:t>markers</a:t>
            </a:r>
            <a:r>
              <a:rPr lang="en-US" sz="2000" dirty="0">
                <a:solidFill>
                  <a:schemeClr val="tx1"/>
                </a:solidFill>
                <a:cs typeface="Arial" panose="020B0604020202020204" pitchFamily="34" charset="0"/>
              </a:rPr>
              <a:t>, </a:t>
            </a:r>
            <a:r>
              <a:rPr lang="en-US" sz="2000" dirty="0">
                <a:solidFill>
                  <a:schemeClr val="tx1"/>
                </a:solidFill>
                <a:cs typeface="Arial" panose="020B0604020202020204" pitchFamily="34" charset="0"/>
                <a:hlinkClick r:id="rId4"/>
              </a:rPr>
              <a:t>juice pouches</a:t>
            </a:r>
            <a:r>
              <a:rPr lang="en-US" sz="2000" dirty="0">
                <a:solidFill>
                  <a:schemeClr val="tx1"/>
                </a:solidFill>
                <a:cs typeface="Arial" panose="020B0604020202020204" pitchFamily="34" charset="0"/>
              </a:rPr>
              <a:t>, etc. </a:t>
            </a:r>
          </a:p>
          <a:p>
            <a:pPr>
              <a:lnSpc>
                <a:spcPct val="110000"/>
              </a:lnSpc>
              <a:spcBef>
                <a:spcPct val="50000"/>
              </a:spcBef>
              <a:defRPr/>
            </a:pPr>
            <a:r>
              <a:rPr lang="en-US" sz="2000" dirty="0">
                <a:solidFill>
                  <a:schemeClr val="tx1"/>
                </a:solidFill>
                <a:cs typeface="Arial" panose="020B0604020202020204" pitchFamily="34" charset="0"/>
              </a:rPr>
              <a:t>Students plan an indoor/outdoor clean-up day at school, as a follow-up to existing field trips, such as Assateague, Baltimore Aquarium, Delmarva Discovery Zone, Ward Museum, 3</a:t>
            </a:r>
            <a:r>
              <a:rPr lang="en-US" sz="2000" baseline="30000" dirty="0">
                <a:solidFill>
                  <a:schemeClr val="tx1"/>
                </a:solidFill>
                <a:cs typeface="Arial" panose="020B0604020202020204" pitchFamily="34" charset="0"/>
              </a:rPr>
              <a:t>rd</a:t>
            </a:r>
            <a:r>
              <a:rPr lang="en-US" sz="2000" dirty="0">
                <a:solidFill>
                  <a:schemeClr val="tx1"/>
                </a:solidFill>
                <a:cs typeface="Arial" panose="020B0604020202020204" pitchFamily="34" charset="0"/>
              </a:rPr>
              <a:t> grade LEAF field trip, Salisbury Zoo, and Hazel Outdoor Discovery Center with Gerrie) – So long as the “theme” is solid waste reduction</a:t>
            </a:r>
          </a:p>
          <a:p>
            <a:pPr>
              <a:lnSpc>
                <a:spcPct val="110000"/>
              </a:lnSpc>
              <a:spcBef>
                <a:spcPct val="50000"/>
              </a:spcBef>
              <a:defRPr/>
            </a:pPr>
            <a:r>
              <a:rPr lang="en-US" sz="2000" dirty="0">
                <a:solidFill>
                  <a:schemeClr val="tx1"/>
                </a:solidFill>
                <a:cs typeface="Arial" panose="020B0604020202020204" pitchFamily="34" charset="0"/>
              </a:rPr>
              <a:t>Younger students teach older students about the importance of recycling</a:t>
            </a:r>
          </a:p>
          <a:p>
            <a:pPr>
              <a:lnSpc>
                <a:spcPct val="110000"/>
              </a:lnSpc>
              <a:spcBef>
                <a:spcPct val="50000"/>
              </a:spcBef>
              <a:defRPr/>
            </a:pPr>
            <a:r>
              <a:rPr lang="en-US" sz="2000" dirty="0">
                <a:solidFill>
                  <a:schemeClr val="tx1"/>
                </a:solidFill>
                <a:cs typeface="Arial" panose="020B0604020202020204" pitchFamily="34" charset="0"/>
              </a:rPr>
              <a:t>Students participate in no-waste lunch days</a:t>
            </a:r>
          </a:p>
          <a:p>
            <a:pPr>
              <a:lnSpc>
                <a:spcPct val="110000"/>
              </a:lnSpc>
              <a:spcBef>
                <a:spcPct val="50000"/>
              </a:spcBef>
              <a:defRPr/>
            </a:pPr>
            <a:r>
              <a:rPr lang="en-US" sz="2000" dirty="0">
                <a:solidFill>
                  <a:schemeClr val="tx1"/>
                </a:solidFill>
                <a:cs typeface="Arial" panose="020B0604020202020204" pitchFamily="34" charset="0"/>
              </a:rPr>
              <a:t>Staff uses One Note for all correspondence</a:t>
            </a:r>
          </a:p>
          <a:p>
            <a:pPr>
              <a:lnSpc>
                <a:spcPct val="110000"/>
              </a:lnSpc>
              <a:spcBef>
                <a:spcPct val="50000"/>
              </a:spcBef>
              <a:defRPr/>
            </a:pPr>
            <a:r>
              <a:rPr lang="en-US" sz="2000" dirty="0">
                <a:solidFill>
                  <a:schemeClr val="tx1"/>
                </a:solidFill>
                <a:cs typeface="Arial" panose="020B0604020202020204" pitchFamily="34" charset="0"/>
              </a:rPr>
              <a:t>Students create labels for recycling stations</a:t>
            </a:r>
          </a:p>
          <a:p>
            <a:pPr>
              <a:lnSpc>
                <a:spcPct val="110000"/>
              </a:lnSpc>
              <a:spcBef>
                <a:spcPct val="50000"/>
              </a:spcBef>
              <a:defRPr/>
            </a:pPr>
            <a:r>
              <a:rPr lang="en-US" sz="2000" dirty="0">
                <a:solidFill>
                  <a:schemeClr val="tx1"/>
                </a:solidFill>
                <a:cs typeface="Arial" panose="020B0604020202020204" pitchFamily="34" charset="0"/>
              </a:rPr>
              <a:t>Parent Newsletter is distributed through email</a:t>
            </a:r>
          </a:p>
        </p:txBody>
      </p:sp>
      <p:sp>
        <p:nvSpPr>
          <p:cNvPr id="3" name="Title 2"/>
          <p:cNvSpPr>
            <a:spLocks noGrp="1"/>
          </p:cNvSpPr>
          <p:nvPr>
            <p:ph type="title"/>
          </p:nvPr>
        </p:nvSpPr>
        <p:spPr>
          <a:xfrm>
            <a:off x="342900" y="271357"/>
            <a:ext cx="8458200" cy="762000"/>
          </a:xfrm>
        </p:spPr>
        <p:txBody>
          <a:bodyPr/>
          <a:lstStyle/>
          <a:p>
            <a:pPr algn="l"/>
            <a:r>
              <a:rPr lang="en-US" dirty="0">
                <a:latin typeface="Arial" panose="020B0604020202020204" pitchFamily="34" charset="0"/>
                <a:cs typeface="Arial" panose="020B0604020202020204" pitchFamily="34" charset="0"/>
              </a:rPr>
              <a:t>2.3 Solid </a:t>
            </a:r>
            <a:r>
              <a:rPr lang="en-US" dirty="0">
                <a:cs typeface="Arial" panose="020B0604020202020204" pitchFamily="34" charset="0"/>
              </a:rPr>
              <a:t>Waste</a:t>
            </a:r>
            <a:r>
              <a:rPr lang="en-US" dirty="0">
                <a:latin typeface="Arial" panose="020B0604020202020204" pitchFamily="34" charset="0"/>
                <a:cs typeface="Arial" panose="020B0604020202020204" pitchFamily="34" charset="0"/>
              </a:rPr>
              <a:t> Reduction</a:t>
            </a:r>
          </a:p>
        </p:txBody>
      </p:sp>
      <p:pic>
        <p:nvPicPr>
          <p:cNvPr id="4" name="Picture 8" descr="D:\scans06\Dundalk High\dundalkhs3.JPG"/>
          <p:cNvPicPr>
            <a:picLocks noChangeAspect="1" noChangeArrowheads="1"/>
          </p:cNvPicPr>
          <p:nvPr/>
        </p:nvPicPr>
        <p:blipFill>
          <a:blip r:embed="rId5" cstate="print"/>
          <a:srcRect/>
          <a:stretch>
            <a:fillRect/>
          </a:stretch>
        </p:blipFill>
        <p:spPr bwMode="auto">
          <a:xfrm>
            <a:off x="7280221" y="0"/>
            <a:ext cx="1828800" cy="1657350"/>
          </a:xfrm>
          <a:prstGeom prst="rect">
            <a:avLst/>
          </a:prstGeom>
          <a:noFill/>
          <a:ln w="9525">
            <a:noFill/>
            <a:miter lim="800000"/>
            <a:headEnd/>
            <a:tailEnd/>
          </a:ln>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t="12195" r="8943"/>
          <a:stretch/>
        </p:blipFill>
        <p:spPr>
          <a:xfrm>
            <a:off x="7568088" y="4703348"/>
            <a:ext cx="1540933" cy="1981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440" y="367259"/>
            <a:ext cx="8229600" cy="762000"/>
          </a:xfrm>
        </p:spPr>
        <p:txBody>
          <a:bodyPr/>
          <a:lstStyle/>
          <a:p>
            <a:r>
              <a:rPr lang="en-US" dirty="0">
                <a:cs typeface="Arial" panose="020B0604020202020204" pitchFamily="34" charset="0"/>
              </a:rPr>
              <a:t>2.4 Habitat Restoration</a:t>
            </a:r>
          </a:p>
        </p:txBody>
      </p:sp>
      <p:sp>
        <p:nvSpPr>
          <p:cNvPr id="6" name="Rectangle 5"/>
          <p:cNvSpPr/>
          <p:nvPr/>
        </p:nvSpPr>
        <p:spPr>
          <a:xfrm>
            <a:off x="411960" y="1990477"/>
            <a:ext cx="8496300" cy="5447645"/>
          </a:xfrm>
          <a:prstGeom prst="rect">
            <a:avLst/>
          </a:prstGeom>
        </p:spPr>
        <p:txBody>
          <a:bodyPr wrap="square" anchor="t">
            <a:spAutoFit/>
          </a:bodyPr>
          <a:lstStyle/>
          <a:p>
            <a:pPr algn="ctr" eaLnBrk="0" hangingPunct="0">
              <a:spcAft>
                <a:spcPct val="30000"/>
              </a:spcAft>
              <a:defRPr/>
            </a:pPr>
            <a:r>
              <a:rPr lang="en-US" sz="2400" i="1" dirty="0">
                <a:solidFill>
                  <a:schemeClr val="tx2">
                    <a:lumMod val="75000"/>
                  </a:schemeClr>
                </a:solidFill>
                <a:cs typeface="Arial" panose="020B0604020202020204" pitchFamily="34" charset="0"/>
              </a:rPr>
              <a:t>Invite local business/watershed organizations to help!</a:t>
            </a:r>
            <a:endParaRPr lang="en-US" sz="2400" dirty="0">
              <a:solidFill>
                <a:schemeClr val="tx2">
                  <a:lumMod val="75000"/>
                </a:schemeClr>
              </a:solidFill>
              <a:highlight>
                <a:srgbClr val="FFFF00"/>
              </a:highlight>
              <a:cs typeface="Arial" panose="020B0604020202020204" pitchFamily="34" charset="0"/>
            </a:endParaRPr>
          </a:p>
          <a:p>
            <a:pPr marL="342900" indent="-342900" eaLnBrk="0" hangingPunct="0">
              <a:spcAft>
                <a:spcPct val="30000"/>
              </a:spcAft>
              <a:buFont typeface="Candara" panose="020E0502030303020204" pitchFamily="34" charset="0"/>
              <a:buChar char="*"/>
              <a:defRPr/>
            </a:pPr>
            <a:r>
              <a:rPr lang="en-US" sz="2400" dirty="0">
                <a:solidFill>
                  <a:schemeClr val="tx2">
                    <a:lumMod val="75000"/>
                  </a:schemeClr>
                </a:solidFill>
                <a:cs typeface="Arial" panose="020B0604020202020204" pitchFamily="34" charset="0"/>
              </a:rPr>
              <a:t>Students plant native trees/shrubs/perennials, as donated by DNR, MD Extension Office or local businesses (This can be as a beautification project for the school).</a:t>
            </a:r>
          </a:p>
          <a:p>
            <a:pPr marL="342900" indent="-342900" eaLnBrk="0" hangingPunct="0">
              <a:spcAft>
                <a:spcPct val="30000"/>
              </a:spcAft>
              <a:buFont typeface="Candara" panose="020E0502030303020204" pitchFamily="34" charset="0"/>
              <a:buChar char="*"/>
              <a:defRPr/>
            </a:pPr>
            <a:r>
              <a:rPr lang="en-US" sz="2400" dirty="0">
                <a:solidFill>
                  <a:schemeClr val="tx2">
                    <a:lumMod val="75000"/>
                  </a:schemeClr>
                </a:solidFill>
                <a:cs typeface="Arial" panose="020B0604020202020204" pitchFamily="34" charset="0"/>
              </a:rPr>
              <a:t>Students create a bird/butterfly/bat habitat area with food, shelter and water sources. (This could include utilizing community partners such as 4H or MD Extension Office to build shelters. Gerrie can teach a lesson on making bird feeders from recycled materials).</a:t>
            </a:r>
          </a:p>
          <a:p>
            <a:pPr marL="342900" indent="-342900" eaLnBrk="0" hangingPunct="0">
              <a:spcAft>
                <a:spcPct val="30000"/>
              </a:spcAft>
              <a:buFont typeface="Candara" panose="020E0502030303020204" pitchFamily="34" charset="0"/>
              <a:buChar char="*"/>
              <a:defRPr/>
            </a:pPr>
            <a:r>
              <a:rPr lang="en-US" sz="2400" dirty="0">
                <a:solidFill>
                  <a:schemeClr val="tx2">
                    <a:lumMod val="75000"/>
                  </a:schemeClr>
                </a:solidFill>
                <a:cs typeface="Arial" panose="020B0604020202020204" pitchFamily="34" charset="0"/>
              </a:rPr>
              <a:t>Focus of STREAM or other after-school program's action project</a:t>
            </a:r>
          </a:p>
          <a:p>
            <a:pPr eaLnBrk="0" hangingPunct="0">
              <a:spcAft>
                <a:spcPct val="30000"/>
              </a:spcAft>
              <a:defRPr/>
            </a:pPr>
            <a:endParaRPr lang="en-US" sz="2400" dirty="0">
              <a:cs typeface="Arial" panose="020B0604020202020204" pitchFamily="34" charset="0"/>
            </a:endParaRPr>
          </a:p>
          <a:p>
            <a:pPr eaLnBrk="0" hangingPunct="0">
              <a:spcAft>
                <a:spcPct val="30000"/>
              </a:spcAft>
              <a:defRPr/>
            </a:pPr>
            <a:endParaRPr lang="en-US" sz="2400" dirty="0">
              <a:latin typeface="Arial" pitchFamily="34" charset="0"/>
              <a:cs typeface="Arial" pitchFamily="34" charset="0"/>
            </a:endParaRPr>
          </a:p>
        </p:txBody>
      </p:sp>
      <p:pic>
        <p:nvPicPr>
          <p:cNvPr id="9" name="Picture 8"/>
          <p:cNvPicPr>
            <a:picLocks noChangeAspect="1"/>
          </p:cNvPicPr>
          <p:nvPr/>
        </p:nvPicPr>
        <p:blipFill>
          <a:blip r:embed="rId3"/>
          <a:stretch>
            <a:fillRect/>
          </a:stretch>
        </p:blipFill>
        <p:spPr>
          <a:xfrm>
            <a:off x="401967" y="367259"/>
            <a:ext cx="1348718" cy="1415157"/>
          </a:xfrm>
          <a:prstGeom prst="rect">
            <a:avLst/>
          </a:prstGeom>
        </p:spPr>
      </p:pic>
      <p:pic>
        <p:nvPicPr>
          <p:cNvPr id="7" name="Picture 7" descr="bbfeed2">
            <a:extLst>
              <a:ext uri="{FF2B5EF4-FFF2-40B4-BE49-F238E27FC236}">
                <a16:creationId xmlns:a16="http://schemas.microsoft.com/office/drawing/2014/main" id="{195B1622-F7C8-47DE-A826-BB877EC9CC97}"/>
              </a:ext>
            </a:extLst>
          </p:cNvPr>
          <p:cNvPicPr>
            <a:picLocks noChangeAspect="1" noChangeArrowheads="1"/>
          </p:cNvPicPr>
          <p:nvPr/>
        </p:nvPicPr>
        <p:blipFill>
          <a:blip r:embed="rId4" cstate="print"/>
          <a:srcRect b="5232"/>
          <a:stretch>
            <a:fillRect/>
          </a:stretch>
        </p:blipFill>
        <p:spPr bwMode="auto">
          <a:xfrm>
            <a:off x="7525276" y="159199"/>
            <a:ext cx="1382984" cy="1623218"/>
          </a:xfrm>
          <a:prstGeom prst="rect">
            <a:avLst/>
          </a:prstGeom>
          <a:noFill/>
          <a:ln w="28575">
            <a:solidFill>
              <a:srgbClr val="000000"/>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6723" y="1558543"/>
            <a:ext cx="8754373" cy="2196514"/>
          </a:xfrm>
        </p:spPr>
        <p:txBody>
          <a:bodyPr vert="horz" lIns="91440" tIns="45720" rIns="91440" bIns="45720" rtlCol="0" anchor="t">
            <a:noAutofit/>
          </a:bodyPr>
          <a:lstStyle/>
          <a:p>
            <a:pPr>
              <a:spcBef>
                <a:spcPts val="0"/>
              </a:spcBef>
              <a:buFont typeface="Candara" panose="020E0502030303020204" pitchFamily="34" charset="0"/>
              <a:buChar char="*"/>
              <a:defRPr/>
            </a:pPr>
            <a:r>
              <a:rPr lang="en-US" dirty="0">
                <a:cs typeface="Arial" panose="020B0604020202020204" pitchFamily="34" charset="0"/>
              </a:rPr>
              <a:t>Students make interpretation signs for bird, bat, and butterfly boxes</a:t>
            </a:r>
          </a:p>
          <a:p>
            <a:pPr>
              <a:spcBef>
                <a:spcPts val="0"/>
              </a:spcBef>
              <a:buFont typeface="Candara" panose="020E0502030303020204" pitchFamily="34" charset="0"/>
              <a:buChar char="*"/>
              <a:defRPr/>
            </a:pPr>
            <a:r>
              <a:rPr lang="en-US" dirty="0">
                <a:highlight>
                  <a:srgbClr val="FFFF00"/>
                </a:highlight>
                <a:cs typeface="Arial" panose="020B0604020202020204" pitchFamily="34" charset="0"/>
              </a:rPr>
              <a:t>Students plan &amp; use (or improve) Outdoor Learning Gardens</a:t>
            </a:r>
          </a:p>
          <a:p>
            <a:pPr>
              <a:spcBef>
                <a:spcPts val="0"/>
              </a:spcBef>
              <a:buFont typeface="Candara" panose="020E0502030303020204" pitchFamily="34" charset="0"/>
              <a:buChar char="*"/>
              <a:defRPr/>
            </a:pPr>
            <a:r>
              <a:rPr lang="en-US" dirty="0">
                <a:cs typeface="Arial" panose="020B0604020202020204" pitchFamily="34" charset="0"/>
              </a:rPr>
              <a:t>Students create native plant ID tags</a:t>
            </a:r>
          </a:p>
          <a:p>
            <a:pPr>
              <a:spcBef>
                <a:spcPts val="0"/>
              </a:spcBef>
              <a:buFont typeface="Candara" panose="020E0502030303020204" pitchFamily="34" charset="0"/>
              <a:buChar char="*"/>
              <a:defRPr/>
            </a:pPr>
            <a:r>
              <a:rPr lang="en-US" dirty="0">
                <a:cs typeface="Arial" panose="020B0604020202020204" pitchFamily="34" charset="0"/>
              </a:rPr>
              <a:t>Students </a:t>
            </a:r>
            <a:r>
              <a:rPr lang="en-US" i="1" dirty="0">
                <a:cs typeface="Arial" panose="020B0604020202020204" pitchFamily="34" charset="0"/>
              </a:rPr>
              <a:t>design and build</a:t>
            </a:r>
            <a:r>
              <a:rPr lang="en-US" dirty="0">
                <a:cs typeface="Arial" panose="020B0604020202020204" pitchFamily="34" charset="0"/>
              </a:rPr>
              <a:t> a school garden</a:t>
            </a:r>
          </a:p>
          <a:p>
            <a:pPr>
              <a:spcBef>
                <a:spcPts val="0"/>
              </a:spcBef>
              <a:buFont typeface="Candara" panose="020E0502030303020204" pitchFamily="34" charset="0"/>
              <a:buChar char="*"/>
              <a:defRPr/>
            </a:pPr>
            <a:r>
              <a:rPr lang="en-US" dirty="0">
                <a:cs typeface="Arial" panose="020B0604020202020204" pitchFamily="34" charset="0"/>
              </a:rPr>
              <a:t>Working with the Art teacher, students create outdoor art out of recycled materials: kindness stone</a:t>
            </a:r>
            <a:r>
              <a:rPr lang="en-US" sz="2800" dirty="0">
                <a:cs typeface="Arial" panose="020B0604020202020204" pitchFamily="34" charset="0"/>
              </a:rPr>
              <a:t>s</a:t>
            </a:r>
            <a:r>
              <a:rPr lang="en-US" dirty="0">
                <a:cs typeface="Arial" panose="020B0604020202020204" pitchFamily="34" charset="0"/>
              </a:rPr>
              <a:t>, recycled pavers, sculptures</a:t>
            </a:r>
          </a:p>
        </p:txBody>
      </p:sp>
      <p:sp>
        <p:nvSpPr>
          <p:cNvPr id="3" name="Title 2"/>
          <p:cNvSpPr>
            <a:spLocks noGrp="1"/>
          </p:cNvSpPr>
          <p:nvPr>
            <p:ph type="title"/>
          </p:nvPr>
        </p:nvSpPr>
        <p:spPr>
          <a:xfrm>
            <a:off x="-76200" y="457200"/>
            <a:ext cx="9220200" cy="990600"/>
          </a:xfrm>
        </p:spPr>
        <p:txBody>
          <a:bodyPr>
            <a:noAutofit/>
          </a:bodyPr>
          <a:lstStyle/>
          <a:p>
            <a:r>
              <a:rPr lang="en-US" sz="3800" dirty="0">
                <a:cs typeface="Arial" panose="020B0604020202020204" pitchFamily="34" charset="0"/>
              </a:rPr>
              <a:t>2.5 Structures for Environmental Learning</a:t>
            </a:r>
            <a:br>
              <a:rPr lang="en-US" sz="3800" dirty="0">
                <a:cs typeface="Arial" panose="020B0604020202020204" pitchFamily="34" charset="0"/>
              </a:rPr>
            </a:br>
            <a:r>
              <a:rPr lang="en-US" sz="2400" dirty="0">
                <a:cs typeface="Arial" panose="020B0604020202020204" pitchFamily="34" charset="0"/>
              </a:rPr>
              <a:t>Students use structures for environmental learning regularly</a:t>
            </a:r>
            <a:endParaRPr lang="en-US" sz="3800" dirty="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9" y="4714783"/>
            <a:ext cx="2251023" cy="211484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1" y="5173217"/>
            <a:ext cx="2562468" cy="191510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4847" y="5251950"/>
            <a:ext cx="2351774" cy="175764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9882" y="1912189"/>
            <a:ext cx="8736955" cy="4718274"/>
          </a:xfrm>
        </p:spPr>
        <p:txBody>
          <a:bodyPr vert="horz" lIns="91440" tIns="45720" rIns="91440" bIns="45720" rtlCol="0" anchor="t">
            <a:normAutofit/>
          </a:bodyPr>
          <a:lstStyle/>
          <a:p>
            <a:r>
              <a:rPr lang="en-US" dirty="0">
                <a:cs typeface="Arial" panose="020B0604020202020204" pitchFamily="34" charset="0"/>
              </a:rPr>
              <a:t>Students plan carpooling programs/Teachers utilize carpooling </a:t>
            </a:r>
          </a:p>
          <a:p>
            <a:r>
              <a:rPr lang="en-US" dirty="0">
                <a:cs typeface="Arial" panose="020B0604020202020204" pitchFamily="34" charset="0"/>
              </a:rPr>
              <a:t>Students create signage or a brochure for no-idle zones (car riders &amp; buses)</a:t>
            </a:r>
          </a:p>
          <a:p>
            <a:r>
              <a:rPr lang="en-US" dirty="0">
                <a:cs typeface="Arial" panose="020B0604020202020204" pitchFamily="34" charset="0"/>
              </a:rPr>
              <a:t>Students analyze school transportation issues /carbon footprint </a:t>
            </a:r>
          </a:p>
          <a:p>
            <a:r>
              <a:rPr lang="en-US" dirty="0">
                <a:cs typeface="Arial" panose="020B0604020202020204" pitchFamily="34" charset="0"/>
              </a:rPr>
              <a:t>Students routinely go on walking field trips, use public transportation, or walk to school</a:t>
            </a:r>
          </a:p>
          <a:p>
            <a:r>
              <a:rPr lang="en-US" dirty="0">
                <a:solidFill>
                  <a:schemeClr val="tx1"/>
                </a:solidFill>
                <a:cs typeface="Arial" panose="020B0604020202020204" pitchFamily="34" charset="0"/>
              </a:rPr>
              <a:t>Students attend the annual </a:t>
            </a:r>
            <a:r>
              <a:rPr lang="en-US" dirty="0">
                <a:solidFill>
                  <a:schemeClr val="tx1"/>
                </a:solidFill>
                <a:cs typeface="Arial" panose="020B0604020202020204" pitchFamily="34" charset="0"/>
                <a:hlinkClick r:id="rId3">
                  <a:extLst>
                    <a:ext uri="{A12FA001-AC4F-418D-AE19-62706E023703}">
                      <ahyp:hlinkClr xmlns:ahyp="http://schemas.microsoft.com/office/drawing/2018/hyperlinkcolor" val="tx"/>
                    </a:ext>
                  </a:extLst>
                </a:hlinkClick>
              </a:rPr>
              <a:t>“Walk to School” </a:t>
            </a:r>
            <a:r>
              <a:rPr lang="en-US" dirty="0">
                <a:solidFill>
                  <a:schemeClr val="tx1"/>
                </a:solidFill>
                <a:cs typeface="Arial" panose="020B0604020202020204" pitchFamily="34" charset="0"/>
              </a:rPr>
              <a:t>day in Oct. or the Bike to School day in May</a:t>
            </a:r>
          </a:p>
          <a:p>
            <a:r>
              <a:rPr lang="en-US" dirty="0">
                <a:solidFill>
                  <a:schemeClr val="tx1"/>
                </a:solidFill>
                <a:highlight>
                  <a:srgbClr val="FFFF00"/>
                </a:highlight>
                <a:cs typeface="Arial" panose="020B0604020202020204" pitchFamily="34" charset="0"/>
              </a:rPr>
              <a:t>Choices - "Return to Home School" event, where students received bikes from a community organization, street was closed down for the celebration.</a:t>
            </a:r>
          </a:p>
          <a:p>
            <a:endParaRPr lang="en-US" dirty="0">
              <a:cs typeface="Arial" panose="020B0604020202020204" pitchFamily="34" charset="0"/>
            </a:endParaRPr>
          </a:p>
        </p:txBody>
      </p:sp>
      <p:sp>
        <p:nvSpPr>
          <p:cNvPr id="3" name="Title 2"/>
          <p:cNvSpPr>
            <a:spLocks noGrp="1"/>
          </p:cNvSpPr>
          <p:nvPr>
            <p:ph type="title"/>
          </p:nvPr>
        </p:nvSpPr>
        <p:spPr>
          <a:xfrm>
            <a:off x="356558" y="251604"/>
            <a:ext cx="8382000" cy="1143000"/>
          </a:xfrm>
        </p:spPr>
        <p:txBody>
          <a:bodyPr>
            <a:noAutofit/>
          </a:bodyPr>
          <a:lstStyle/>
          <a:p>
            <a:r>
              <a:rPr lang="en-US" sz="4800" dirty="0">
                <a:cs typeface="Arial" panose="020B0604020202020204" pitchFamily="34" charset="0"/>
              </a:rPr>
              <a:t>2.6 Responsible Transportation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75604"/>
            <a:ext cx="8686800" cy="2598046"/>
          </a:xfrm>
        </p:spPr>
        <p:txBody>
          <a:bodyPr vert="horz" lIns="91440" tIns="45720" rIns="91440" bIns="45720" rtlCol="0" anchor="t">
            <a:noAutofit/>
          </a:bodyPr>
          <a:lstStyle/>
          <a:p>
            <a:r>
              <a:rPr lang="en-US" sz="2000" dirty="0">
                <a:solidFill>
                  <a:schemeClr val="tx1"/>
                </a:solidFill>
                <a:cs typeface="Arial" panose="020B0604020202020204" pitchFamily="34" charset="0"/>
              </a:rPr>
              <a:t>Students promote the use of indoor plants (consider having a grade level petition administration for these as gifts during Teacher Appreciation Week)</a:t>
            </a:r>
          </a:p>
          <a:p>
            <a:r>
              <a:rPr lang="en-US" sz="2000" dirty="0">
                <a:solidFill>
                  <a:schemeClr val="tx1"/>
                </a:solidFill>
                <a:cs typeface="Arial" panose="020B0604020202020204" pitchFamily="34" charset="0"/>
              </a:rPr>
              <a:t>Students participate in healthy local foods programs: Free Breakfast and lunch; Free Fruit &amp; Vegetable snack program</a:t>
            </a:r>
          </a:p>
          <a:p>
            <a:r>
              <a:rPr lang="en-US" sz="2000" dirty="0">
                <a:solidFill>
                  <a:schemeClr val="tx1"/>
                </a:solidFill>
                <a:cs typeface="Arial" panose="020B0604020202020204" pitchFamily="34" charset="0"/>
              </a:rPr>
              <a:t>Students </a:t>
            </a:r>
            <a:r>
              <a:rPr lang="en-US" sz="2000" i="1" dirty="0">
                <a:solidFill>
                  <a:schemeClr val="tx1"/>
                </a:solidFill>
                <a:cs typeface="Arial" panose="020B0604020202020204" pitchFamily="34" charset="0"/>
              </a:rPr>
              <a:t>grow and eat </a:t>
            </a:r>
            <a:r>
              <a:rPr lang="en-US" sz="2000" dirty="0">
                <a:solidFill>
                  <a:schemeClr val="tx1"/>
                </a:solidFill>
                <a:cs typeface="Arial" panose="020B0604020202020204" pitchFamily="34" charset="0"/>
              </a:rPr>
              <a:t>produce from a school garden</a:t>
            </a:r>
          </a:p>
          <a:p>
            <a:r>
              <a:rPr lang="en-US" sz="2000" dirty="0">
                <a:solidFill>
                  <a:schemeClr val="tx1"/>
                </a:solidFill>
                <a:cs typeface="Arial" panose="020B0604020202020204" pitchFamily="34" charset="0"/>
              </a:rPr>
              <a:t>Students organize an outdoor running/Cross Country or other health club that </a:t>
            </a:r>
            <a:r>
              <a:rPr lang="en-US" sz="2000" b="1" u="sng" dirty="0">
                <a:solidFill>
                  <a:schemeClr val="tx1"/>
                </a:solidFill>
                <a:cs typeface="Arial" panose="020B0604020202020204" pitchFamily="34" charset="0"/>
              </a:rPr>
              <a:t>utilizes the school grounds and encourages the students to spend time outdoors</a:t>
            </a:r>
            <a:r>
              <a:rPr lang="en-US" sz="2000" dirty="0">
                <a:solidFill>
                  <a:schemeClr val="tx1"/>
                </a:solidFill>
                <a:cs typeface="Arial" panose="020B0604020202020204" pitchFamily="34" charset="0"/>
              </a:rPr>
              <a:t>.</a:t>
            </a:r>
          </a:p>
          <a:p>
            <a:r>
              <a:rPr lang="en-US" sz="2000" dirty="0">
                <a:solidFill>
                  <a:schemeClr val="tx1"/>
                </a:solidFill>
                <a:latin typeface="Candara"/>
                <a:cs typeface="Arial" panose="020B0604020202020204" pitchFamily="34" charset="0"/>
              </a:rPr>
              <a:t> Students create a mini poster campaign to encourage  healthy eating choices</a:t>
            </a:r>
          </a:p>
        </p:txBody>
      </p:sp>
      <p:sp>
        <p:nvSpPr>
          <p:cNvPr id="3" name="Title 2"/>
          <p:cNvSpPr>
            <a:spLocks noGrp="1"/>
          </p:cNvSpPr>
          <p:nvPr>
            <p:ph type="title"/>
          </p:nvPr>
        </p:nvSpPr>
        <p:spPr>
          <a:xfrm>
            <a:off x="457200" y="533400"/>
            <a:ext cx="8229600" cy="762000"/>
          </a:xfrm>
        </p:spPr>
        <p:txBody>
          <a:bodyPr>
            <a:normAutofit/>
          </a:bodyPr>
          <a:lstStyle/>
          <a:p>
            <a:r>
              <a:rPr lang="en-US" b="1" dirty="0">
                <a:cs typeface="Arial" panose="020B0604020202020204" pitchFamily="34" charset="0"/>
              </a:rPr>
              <a:t>2.7 Healthy School Environment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 t="12195" r="-512"/>
          <a:stretch/>
        </p:blipFill>
        <p:spPr>
          <a:xfrm>
            <a:off x="1828800" y="5105400"/>
            <a:ext cx="5486400" cy="1752600"/>
          </a:xfrm>
          <a:prstGeom prst="rect">
            <a:avLst/>
          </a:prstGeom>
        </p:spPr>
      </p:pic>
      <p:sp>
        <p:nvSpPr>
          <p:cNvPr id="5" name="Rectangle 4"/>
          <p:cNvSpPr/>
          <p:nvPr/>
        </p:nvSpPr>
        <p:spPr>
          <a:xfrm>
            <a:off x="457200" y="1242263"/>
            <a:ext cx="7021230" cy="523220"/>
          </a:xfrm>
          <a:prstGeom prst="rect">
            <a:avLst/>
          </a:prstGeom>
        </p:spPr>
        <p:txBody>
          <a:bodyPr wrap="square" anchor="t">
            <a:spAutoFit/>
          </a:bodyPr>
          <a:lstStyle/>
          <a:p>
            <a:r>
              <a:rPr lang="en-US" sz="2800" dirty="0"/>
              <a:t>Use non-toxic “Green” Cleaners</a:t>
            </a: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2E167E-BEC1-4641-B837-A772DD45EFCF}"/>
              </a:ext>
            </a:extLst>
          </p:cNvPr>
          <p:cNvSpPr>
            <a:spLocks noGrp="1"/>
          </p:cNvSpPr>
          <p:nvPr>
            <p:ph idx="1"/>
          </p:nvPr>
        </p:nvSpPr>
        <p:spPr>
          <a:xfrm>
            <a:off x="257355" y="2464281"/>
            <a:ext cx="8610600" cy="3421940"/>
          </a:xfrm>
        </p:spPr>
        <p:txBody>
          <a:bodyPr vert="horz" lIns="91440" tIns="45720" rIns="91440" bIns="45720" rtlCol="0" anchor="t">
            <a:normAutofit/>
          </a:bodyPr>
          <a:lstStyle/>
          <a:p>
            <a:r>
              <a:rPr lang="en-US" dirty="0"/>
              <a:t>Place students from all grade levels on the Green School committee to promote buy-in and leadership. (they do not have to attend meetings; just need to be involved.)</a:t>
            </a:r>
          </a:p>
          <a:p>
            <a:pPr marL="0" indent="0">
              <a:buNone/>
            </a:pPr>
            <a:endParaRPr lang="en-US" dirty="0"/>
          </a:p>
          <a:p>
            <a:r>
              <a:rPr lang="en-US" dirty="0"/>
              <a:t>Utilize the artists in your school to create brochures, posters, etc.</a:t>
            </a:r>
          </a:p>
          <a:p>
            <a:pPr marL="0" indent="0">
              <a:buNone/>
            </a:pP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2F2BA25D-EE69-4C8F-9AB8-5EFBE0CF9217}"/>
              </a:ext>
            </a:extLst>
          </p:cNvPr>
          <p:cNvSpPr>
            <a:spLocks noGrp="1"/>
          </p:cNvSpPr>
          <p:nvPr>
            <p:ph type="title"/>
          </p:nvPr>
        </p:nvSpPr>
        <p:spPr>
          <a:xfrm>
            <a:off x="457200" y="438970"/>
            <a:ext cx="8229600" cy="1252728"/>
          </a:xfrm>
        </p:spPr>
        <p:txBody>
          <a:bodyPr>
            <a:normAutofit fontScale="90000"/>
          </a:bodyPr>
          <a:lstStyle/>
          <a:p>
            <a:r>
              <a:rPr lang="en-US" dirty="0"/>
              <a:t>Ways to make this a student-led initiative</a:t>
            </a:r>
          </a:p>
        </p:txBody>
      </p:sp>
    </p:spTree>
    <p:extLst>
      <p:ext uri="{BB962C8B-B14F-4D97-AF65-F5344CB8AC3E}">
        <p14:creationId xmlns:p14="http://schemas.microsoft.com/office/powerpoint/2010/main" val="281646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07425" y="990600"/>
            <a:ext cx="4953000" cy="5715000"/>
          </a:xfrm>
        </p:spPr>
        <p:txBody>
          <a:bodyPr vert="horz" lIns="91440" tIns="45720" rIns="91440" bIns="45720" rtlCol="0" anchor="t">
            <a:normAutofit fontScale="25000" lnSpcReduction="20000"/>
          </a:bodyPr>
          <a:lstStyle/>
          <a:p>
            <a:pPr marL="0" indent="1270" algn="ctr" eaLnBrk="0" hangingPunct="0">
              <a:lnSpc>
                <a:spcPct val="175000"/>
              </a:lnSpc>
              <a:buNone/>
              <a:defRPr/>
            </a:pPr>
            <a:r>
              <a:rPr lang="en-US" sz="9600" dirty="0">
                <a:latin typeface="Arial" pitchFamily="34" charset="0"/>
                <a:cs typeface="Arial" pitchFamily="34" charset="0"/>
              </a:rPr>
              <a:t>Parents and PTA</a:t>
            </a:r>
            <a:r>
              <a:rPr lang="en-US" sz="9600" i="1" dirty="0">
                <a:latin typeface="Arial" pitchFamily="34" charset="0"/>
                <a:cs typeface="Arial" pitchFamily="34" charset="0"/>
              </a:rPr>
              <a:t>● </a:t>
            </a:r>
            <a:r>
              <a:rPr lang="en-US" sz="9600" dirty="0">
                <a:latin typeface="Arial" pitchFamily="34" charset="0"/>
                <a:cs typeface="Arial" pitchFamily="34" charset="0"/>
              </a:rPr>
              <a:t>MD Green Centers </a:t>
            </a:r>
            <a:r>
              <a:rPr lang="en-US" sz="9600" i="1" dirty="0">
                <a:latin typeface="Arial" pitchFamily="34" charset="0"/>
                <a:cs typeface="Arial" pitchFamily="34" charset="0"/>
              </a:rPr>
              <a:t>●</a:t>
            </a:r>
            <a:r>
              <a:rPr lang="en-US" sz="9600" dirty="0">
                <a:latin typeface="Arial" pitchFamily="34" charset="0"/>
                <a:cs typeface="Arial" pitchFamily="34" charset="0"/>
              </a:rPr>
              <a:t>MD Green Leaders </a:t>
            </a:r>
            <a:r>
              <a:rPr lang="en-US" sz="9600" i="1" dirty="0">
                <a:latin typeface="Arial" pitchFamily="34" charset="0"/>
                <a:cs typeface="Arial" pitchFamily="34" charset="0"/>
              </a:rPr>
              <a:t>●</a:t>
            </a:r>
            <a:r>
              <a:rPr lang="en-US" sz="9600" dirty="0">
                <a:latin typeface="Arial" pitchFamily="34" charset="0"/>
                <a:cs typeface="Arial" pitchFamily="34" charset="0"/>
              </a:rPr>
              <a:t>Community Centers</a:t>
            </a:r>
            <a:endParaRPr lang="en-US"/>
          </a:p>
          <a:p>
            <a:pPr marL="0" indent="1270" algn="ctr" eaLnBrk="0" hangingPunct="0">
              <a:lnSpc>
                <a:spcPct val="175000"/>
              </a:lnSpc>
              <a:buNone/>
              <a:defRPr/>
            </a:pPr>
            <a:r>
              <a:rPr lang="en-US" sz="9600" i="1" dirty="0">
                <a:latin typeface="Arial" pitchFamily="34" charset="0"/>
                <a:cs typeface="Arial" pitchFamily="34" charset="0"/>
              </a:rPr>
              <a:t>● </a:t>
            </a:r>
            <a:r>
              <a:rPr lang="en-US" sz="9600" dirty="0">
                <a:latin typeface="Arial" pitchFamily="34" charset="0"/>
                <a:cs typeface="Arial" pitchFamily="34" charset="0"/>
              </a:rPr>
              <a:t>Salisbury University</a:t>
            </a:r>
          </a:p>
          <a:p>
            <a:pPr marL="0" indent="1270" algn="ctr" eaLnBrk="0" hangingPunct="0">
              <a:lnSpc>
                <a:spcPct val="175000"/>
              </a:lnSpc>
              <a:buNone/>
              <a:defRPr/>
            </a:pPr>
            <a:r>
              <a:rPr lang="en-US" sz="9600" i="1" dirty="0">
                <a:latin typeface="Arial" pitchFamily="34" charset="0"/>
                <a:cs typeface="Arial" pitchFamily="34" charset="0"/>
              </a:rPr>
              <a:t>●</a:t>
            </a:r>
            <a:r>
              <a:rPr lang="en-US" sz="9600" dirty="0">
                <a:latin typeface="Arial" pitchFamily="34" charset="0"/>
                <a:cs typeface="Arial" pitchFamily="34" charset="0"/>
              </a:rPr>
              <a:t> Choptank Electric or DPL</a:t>
            </a:r>
          </a:p>
          <a:p>
            <a:pPr marL="0" indent="1270" algn="ctr" eaLnBrk="0" hangingPunct="0">
              <a:lnSpc>
                <a:spcPct val="175000"/>
              </a:lnSpc>
              <a:buNone/>
              <a:defRPr/>
            </a:pPr>
            <a:r>
              <a:rPr lang="en-US" sz="9600" i="1" dirty="0">
                <a:latin typeface="Arial" pitchFamily="34" charset="0"/>
                <a:cs typeface="Arial" pitchFamily="34" charset="0"/>
              </a:rPr>
              <a:t>●</a:t>
            </a:r>
            <a:r>
              <a:rPr lang="en-US" sz="9600" dirty="0">
                <a:latin typeface="Arial" pitchFamily="34" charset="0"/>
                <a:cs typeface="Arial" pitchFamily="34" charset="0"/>
              </a:rPr>
              <a:t>Chesapeake Bay Trust</a:t>
            </a:r>
            <a:r>
              <a:rPr lang="en-US" sz="9600" i="1" dirty="0">
                <a:latin typeface="Arial" pitchFamily="34" charset="0"/>
                <a:cs typeface="Arial" pitchFamily="34" charset="0"/>
              </a:rPr>
              <a:t>● </a:t>
            </a:r>
            <a:r>
              <a:rPr lang="en-US" sz="9600" dirty="0">
                <a:latin typeface="Arial" pitchFamily="34" charset="0"/>
                <a:cs typeface="Arial" pitchFamily="34" charset="0"/>
              </a:rPr>
              <a:t>MD DNR, MDE, MSDE</a:t>
            </a:r>
            <a:r>
              <a:rPr lang="en-US" sz="9600" i="1" dirty="0">
                <a:latin typeface="Arial" pitchFamily="34" charset="0"/>
                <a:cs typeface="Arial" pitchFamily="34" charset="0"/>
              </a:rPr>
              <a:t>●</a:t>
            </a:r>
            <a:r>
              <a:rPr lang="en-US" sz="9600" dirty="0">
                <a:latin typeface="Arial" pitchFamily="34" charset="0"/>
                <a:cs typeface="Arial" pitchFamily="34" charset="0"/>
              </a:rPr>
              <a:t> UMD Cooperative Extension</a:t>
            </a:r>
            <a:r>
              <a:rPr lang="en-US" sz="9600" i="1" dirty="0">
                <a:latin typeface="Arial" pitchFamily="34" charset="0"/>
                <a:cs typeface="Arial" pitchFamily="34" charset="0"/>
              </a:rPr>
              <a:t>●</a:t>
            </a:r>
            <a:r>
              <a:rPr lang="en-US" sz="9600" dirty="0">
                <a:latin typeface="Arial" pitchFamily="34" charset="0"/>
                <a:cs typeface="Arial" pitchFamily="34" charset="0"/>
              </a:rPr>
              <a:t> Local garden clubs</a:t>
            </a:r>
            <a:r>
              <a:rPr lang="en-US" sz="9600" i="1" dirty="0">
                <a:latin typeface="Arial" pitchFamily="34" charset="0"/>
                <a:cs typeface="Arial" pitchFamily="34" charset="0"/>
              </a:rPr>
              <a:t>,</a:t>
            </a:r>
            <a:r>
              <a:rPr lang="en-US" sz="9600" dirty="0">
                <a:latin typeface="Arial" pitchFamily="34" charset="0"/>
                <a:cs typeface="Arial" pitchFamily="34" charset="0"/>
              </a:rPr>
              <a:t> businesses and organizations</a:t>
            </a:r>
            <a:r>
              <a:rPr lang="en-US" sz="9600" i="1" dirty="0">
                <a:latin typeface="Arial" pitchFamily="34" charset="0"/>
                <a:cs typeface="Arial" pitchFamily="34" charset="0"/>
              </a:rPr>
              <a:t> </a:t>
            </a:r>
          </a:p>
          <a:p>
            <a:pPr marL="0" indent="1270" algn="ctr" eaLnBrk="0" hangingPunct="0">
              <a:lnSpc>
                <a:spcPct val="175000"/>
              </a:lnSpc>
              <a:buNone/>
              <a:defRPr/>
            </a:pPr>
            <a:endParaRPr lang="en-US" sz="9600" i="1" dirty="0">
              <a:solidFill>
                <a:srgbClr val="008000"/>
              </a:solidFill>
              <a:latin typeface="Arial" pitchFamily="34" charset="0"/>
              <a:cs typeface="Arial" pitchFamily="34" charset="0"/>
            </a:endParaRPr>
          </a:p>
          <a:p>
            <a:pPr marL="514350" indent="-514350" algn="ctr">
              <a:buNone/>
            </a:pP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81000" y="304800"/>
            <a:ext cx="8458200" cy="914400"/>
          </a:xfrm>
        </p:spPr>
        <p:txBody>
          <a:bodyPr>
            <a:normAutofit/>
          </a:bodyPr>
          <a:lstStyle/>
          <a:p>
            <a:r>
              <a:rPr lang="en-US" b="1" dirty="0">
                <a:cs typeface="Arial" pitchFamily="34" charset="0"/>
              </a:rPr>
              <a:t>3.1 Community Partnerships</a:t>
            </a:r>
            <a:endParaRPr lang="en-US" sz="3100" dirty="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06" y="1172683"/>
            <a:ext cx="2788920" cy="1970532"/>
          </a:xfrm>
          <a:prstGeom prst="rect">
            <a:avLst/>
          </a:prstGeom>
        </p:spPr>
      </p:pic>
      <p:sp>
        <p:nvSpPr>
          <p:cNvPr id="5" name="TextBox 4"/>
          <p:cNvSpPr txBox="1"/>
          <p:nvPr/>
        </p:nvSpPr>
        <p:spPr>
          <a:xfrm flipH="1">
            <a:off x="380999" y="3505200"/>
            <a:ext cx="3733800" cy="2677656"/>
          </a:xfrm>
          <a:prstGeom prst="rect">
            <a:avLst/>
          </a:prstGeom>
          <a:noFill/>
        </p:spPr>
        <p:txBody>
          <a:bodyPr wrap="square" rtlCol="0">
            <a:spAutoFit/>
          </a:bodyPr>
          <a:lstStyle/>
          <a:p>
            <a:r>
              <a:rPr lang="en-US" sz="2400" dirty="0"/>
              <a:t>Work with community partners for an off-site campus clean-up day, Earth Day activities, sign them up to be a guest speaker, they can help design a garden/habitat, etc.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3328"/>
            <a:ext cx="6172200" cy="3928872"/>
          </a:xfrm>
        </p:spPr>
        <p:txBody>
          <a:bodyPr>
            <a:normAutofit/>
          </a:bodyPr>
          <a:lstStyle/>
          <a:p>
            <a:r>
              <a:rPr lang="en-US" sz="3200" i="1" dirty="0">
                <a:solidFill>
                  <a:srgbClr val="00B050"/>
                </a:solidFill>
                <a:cs typeface="Arial" panose="020B0604020202020204" pitchFamily="34" charset="0"/>
              </a:rPr>
              <a:t>Optional </a:t>
            </a:r>
          </a:p>
          <a:p>
            <a:r>
              <a:rPr lang="en-US" sz="3200" dirty="0">
                <a:cs typeface="Arial" panose="020B0604020202020204" pitchFamily="34" charset="0"/>
              </a:rPr>
              <a:t>Examples:</a:t>
            </a:r>
          </a:p>
          <a:p>
            <a:pPr lvl="1"/>
            <a:r>
              <a:rPr lang="en-US" sz="2800" dirty="0">
                <a:cs typeface="Arial" panose="020B0604020202020204" pitchFamily="34" charset="0"/>
              </a:rPr>
              <a:t>“A” grade on recycling from the county </a:t>
            </a:r>
          </a:p>
          <a:p>
            <a:pPr lvl="1"/>
            <a:r>
              <a:rPr lang="en-US" sz="2800" dirty="0">
                <a:cs typeface="Arial" panose="020B0604020202020204" pitchFamily="34" charset="0"/>
              </a:rPr>
              <a:t>Measureable energy savings </a:t>
            </a:r>
          </a:p>
          <a:p>
            <a:pPr lvl="1"/>
            <a:r>
              <a:rPr lang="en-US" sz="2800" dirty="0">
                <a:cs typeface="Arial" panose="020B0604020202020204" pitchFamily="34" charset="0"/>
              </a:rPr>
              <a:t>LEED certified building</a:t>
            </a:r>
          </a:p>
          <a:p>
            <a:pPr lvl="1"/>
            <a:r>
              <a:rPr lang="en-US" sz="2800" dirty="0">
                <a:cs typeface="Arial" panose="020B0604020202020204" pitchFamily="34" charset="0"/>
              </a:rPr>
              <a:t>Eco-schools silver award</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fontScale="90000"/>
          </a:bodyPr>
          <a:lstStyle/>
          <a:p>
            <a:r>
              <a:rPr lang="en-US" dirty="0">
                <a:cs typeface="Arial" panose="020B0604020202020204" pitchFamily="34" charset="0"/>
              </a:rPr>
              <a:t>3.2 Awards and Special Recognition</a:t>
            </a:r>
          </a:p>
        </p:txBody>
      </p:sp>
      <p:pic>
        <p:nvPicPr>
          <p:cNvPr id="101378" name="Picture 2" descr="C:\Users\MAEOE\AppData\Local\Microsoft\Windows\Temporary Internet Files\Content.IE5\EOLV227L\MC900432616[1].png"/>
          <p:cNvPicPr>
            <a:picLocks noChangeAspect="1" noChangeArrowheads="1"/>
          </p:cNvPicPr>
          <p:nvPr/>
        </p:nvPicPr>
        <p:blipFill>
          <a:blip r:embed="rId3" cstate="print"/>
          <a:srcRect/>
          <a:stretch>
            <a:fillRect/>
          </a:stretch>
        </p:blipFill>
        <p:spPr bwMode="auto">
          <a:xfrm>
            <a:off x="6400800" y="1524000"/>
            <a:ext cx="2209800" cy="2209800"/>
          </a:xfrm>
          <a:prstGeom prst="rect">
            <a:avLst/>
          </a:prstGeom>
          <a:noFill/>
        </p:spPr>
      </p:pic>
      <p:pic>
        <p:nvPicPr>
          <p:cNvPr id="101379" name="Picture 3" descr="C:\Users\MAEOE\AppData\Local\Microsoft\Windows\Temporary Internet Files\Content.IE5\99OTWG49\MC900353686[1].wmf"/>
          <p:cNvPicPr>
            <a:picLocks noChangeAspect="1" noChangeArrowheads="1"/>
          </p:cNvPicPr>
          <p:nvPr/>
        </p:nvPicPr>
        <p:blipFill>
          <a:blip r:embed="rId4" cstate="print"/>
          <a:srcRect/>
          <a:stretch>
            <a:fillRect/>
          </a:stretch>
        </p:blipFill>
        <p:spPr bwMode="auto">
          <a:xfrm>
            <a:off x="6858000" y="3962400"/>
            <a:ext cx="1660814" cy="2133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842317"/>
            <a:ext cx="8789284" cy="5000935"/>
          </a:xfrm>
        </p:spPr>
        <p:txBody>
          <a:bodyPr vert="horz" lIns="91440" tIns="45720" rIns="91440" bIns="45720" rtlCol="0" anchor="t">
            <a:normAutofit fontScale="62500" lnSpcReduction="20000"/>
          </a:bodyPr>
          <a:lstStyle/>
          <a:p>
            <a:pPr marL="575945" lvl="1">
              <a:lnSpc>
                <a:spcPct val="90000"/>
              </a:lnSpc>
            </a:pPr>
            <a:r>
              <a:rPr lang="en-US" sz="2900" dirty="0">
                <a:latin typeface="Arial" pitchFamily="34" charset="0"/>
                <a:cs typeface="Arial" pitchFamily="34" charset="0"/>
              </a:rPr>
              <a:t>It meets the requirements of the law: </a:t>
            </a:r>
            <a:endParaRPr lang="en-US"/>
          </a:p>
          <a:p>
            <a:pPr marL="301625" lvl="1" indent="0">
              <a:lnSpc>
                <a:spcPct val="90000"/>
              </a:lnSpc>
              <a:buNone/>
            </a:pPr>
            <a:r>
              <a:rPr lang="en-US" sz="2900" b="1" dirty="0">
                <a:latin typeface="Arial" pitchFamily="34" charset="0"/>
                <a:cs typeface="Arial" pitchFamily="34" charset="0"/>
              </a:rPr>
              <a:t>	</a:t>
            </a:r>
            <a:r>
              <a:rPr lang="en-US" sz="2900" b="1" dirty="0">
                <a:cs typeface="Arial" panose="020B0604020202020204" pitchFamily="34" charset="0"/>
              </a:rPr>
              <a:t>Chesapeake Bay Watershed Agreement</a:t>
            </a:r>
          </a:p>
          <a:p>
            <a:pPr marL="626745" lvl="2" indent="0">
              <a:lnSpc>
                <a:spcPct val="90000"/>
              </a:lnSpc>
              <a:buNone/>
            </a:pPr>
            <a:r>
              <a:rPr lang="en-US" sz="2900" dirty="0">
                <a:cs typeface="Arial" panose="020B0604020202020204" pitchFamily="34" charset="0"/>
              </a:rPr>
              <a:t>	      1. Environmental Literacy</a:t>
            </a:r>
          </a:p>
          <a:p>
            <a:pPr marL="626745" lvl="2" indent="0">
              <a:lnSpc>
                <a:spcPct val="90000"/>
              </a:lnSpc>
              <a:buNone/>
            </a:pPr>
            <a:r>
              <a:rPr lang="en-US" sz="2900" dirty="0"/>
              <a:t>	      2. Student Outcome    (MWEE: Meaningful Watershed Educational Experience)</a:t>
            </a:r>
          </a:p>
          <a:p>
            <a:pPr marL="626745" lvl="2" indent="0">
              <a:lnSpc>
                <a:spcPct val="90000"/>
              </a:lnSpc>
              <a:buNone/>
            </a:pPr>
            <a:r>
              <a:rPr lang="en-US" sz="2900" dirty="0"/>
              <a:t>	      3. Sustainable Schools</a:t>
            </a:r>
          </a:p>
          <a:p>
            <a:pPr marL="575945" lvl="1">
              <a:lnSpc>
                <a:spcPct val="90000"/>
              </a:lnSpc>
            </a:pPr>
            <a:r>
              <a:rPr lang="en-US" sz="2900" b="1" dirty="0">
                <a:cs typeface="Arial" panose="020B0604020202020204" pitchFamily="34" charset="0"/>
              </a:rPr>
              <a:t>Code of Maryland Regulation 13A.04.17</a:t>
            </a:r>
          </a:p>
          <a:p>
            <a:pPr marL="855345" lvl="2">
              <a:lnSpc>
                <a:spcPct val="90000"/>
              </a:lnSpc>
            </a:pPr>
            <a:r>
              <a:rPr lang="en-US" sz="2900" dirty="0">
                <a:cs typeface="Arial" panose="020B0604020202020204" pitchFamily="34" charset="0"/>
              </a:rPr>
              <a:t>Comprehensive multidisciplinary program of environmental education in every school system</a:t>
            </a:r>
          </a:p>
          <a:p>
            <a:r>
              <a:rPr lang="en-US" sz="2900" dirty="0">
                <a:latin typeface="Arial" pitchFamily="34" charset="0"/>
                <a:cs typeface="Arial" pitchFamily="34" charset="0"/>
              </a:rPr>
              <a:t>Academic achievement</a:t>
            </a:r>
          </a:p>
          <a:p>
            <a:pPr>
              <a:buFont typeface="Arial" pitchFamily="34" charset="0"/>
              <a:buChar char="•"/>
            </a:pPr>
            <a:r>
              <a:rPr lang="en-US" sz="2900" dirty="0">
                <a:latin typeface="Arial" pitchFamily="34" charset="0"/>
                <a:cs typeface="Arial" pitchFamily="34" charset="0"/>
              </a:rPr>
              <a:t>Connection to other state/county requirements: STEM, NGSS, C3, College Career Ready, E-Lit</a:t>
            </a:r>
          </a:p>
          <a:p>
            <a:r>
              <a:rPr lang="en-US" sz="2900" dirty="0">
                <a:latin typeface="Arial" pitchFamily="34" charset="0"/>
                <a:cs typeface="Arial" pitchFamily="34" charset="0"/>
              </a:rPr>
              <a:t>Recognition at the state, county, and school-wide levels + Good Public Relations</a:t>
            </a:r>
          </a:p>
          <a:p>
            <a:r>
              <a:rPr lang="en-US" sz="2900" dirty="0">
                <a:latin typeface="Arial" pitchFamily="34" charset="0"/>
                <a:cs typeface="Arial" pitchFamily="34" charset="0"/>
              </a:rPr>
              <a:t>Interaction with Nature, while developing environmental stewardship</a:t>
            </a:r>
          </a:p>
          <a:p>
            <a:r>
              <a:rPr lang="en-US" sz="2900" dirty="0">
                <a:latin typeface="Arial" pitchFamily="34" charset="0"/>
                <a:cs typeface="Arial" pitchFamily="34" charset="0"/>
              </a:rPr>
              <a:t>Health effects on Social, Emotional, Cognitive and Physical Development</a:t>
            </a:r>
          </a:p>
          <a:p>
            <a:r>
              <a:rPr lang="en-US" sz="2900" dirty="0">
                <a:latin typeface="Arial" pitchFamily="34" charset="0"/>
                <a:cs typeface="Arial" pitchFamily="34" charset="0"/>
              </a:rPr>
              <a:t>Development of a 21</a:t>
            </a:r>
            <a:r>
              <a:rPr lang="en-US" sz="2900" baseline="30000" dirty="0">
                <a:latin typeface="Arial" pitchFamily="34" charset="0"/>
                <a:cs typeface="Arial" pitchFamily="34" charset="0"/>
              </a:rPr>
              <a:t>st</a:t>
            </a:r>
            <a:r>
              <a:rPr lang="en-US" sz="2900" dirty="0">
                <a:latin typeface="Arial" pitchFamily="34" charset="0"/>
                <a:cs typeface="Arial" pitchFamily="34" charset="0"/>
              </a:rPr>
              <a:t> Century Workforce</a:t>
            </a:r>
          </a:p>
          <a:p>
            <a:pPr>
              <a:buFont typeface="Arial" pitchFamily="34" charset="0"/>
              <a:buChar char="•"/>
            </a:pPr>
            <a:r>
              <a:rPr lang="en-US" sz="2900" dirty="0">
                <a:latin typeface="Arial" pitchFamily="34" charset="0"/>
                <a:cs typeface="Arial" pitchFamily="34" charset="0"/>
              </a:rPr>
              <a:t>Operating Cost Savings: Lower Energy/Water/Waste disposal bills </a:t>
            </a:r>
          </a:p>
          <a:p>
            <a:pPr marL="575945" lvl="1"/>
            <a:endParaRPr lang="en-US" sz="2000" dirty="0">
              <a:latin typeface="Arial" pitchFamily="34" charset="0"/>
              <a:cs typeface="Arial" pitchFamily="34" charset="0"/>
            </a:endParaRPr>
          </a:p>
          <a:p>
            <a:pPr marL="58420" lvl="1"/>
            <a:r>
              <a:rPr lang="en-US" sz="2400" b="1" dirty="0">
                <a:cs typeface="Arial" pitchFamily="34" charset="0"/>
                <a:hlinkClick r:id="rId3"/>
              </a:rPr>
              <a:t>Creating future Environmental Leaders</a:t>
            </a:r>
            <a:endParaRPr lang="en-US" sz="2400" b="1" dirty="0">
              <a:cs typeface="Arial" pitchFamily="34" charset="0"/>
            </a:endParaRPr>
          </a:p>
          <a:p>
            <a:pPr>
              <a:buFont typeface="Arial" pitchFamily="34" charset="0"/>
              <a:buChar char="•"/>
            </a:pPr>
            <a:endParaRPr lang="en-US" dirty="0">
              <a:latin typeface="Arial" pitchFamily="34" charset="0"/>
              <a:cs typeface="Arial" pitchFamily="34" charset="0"/>
            </a:endParaRPr>
          </a:p>
          <a:p>
            <a:pPr>
              <a:buFont typeface="Arial" pitchFamily="34" charset="0"/>
              <a:buChar char="•"/>
            </a:pPr>
            <a:endParaRPr lang="en-US" dirty="0">
              <a:latin typeface="Arial" pitchFamily="34" charset="0"/>
              <a:cs typeface="Arial" pitchFamily="34" charset="0"/>
            </a:endParaRPr>
          </a:p>
          <a:p>
            <a:pPr>
              <a:buFont typeface="Arial" pitchFamily="34" charset="0"/>
              <a:buChar char="•"/>
            </a:pPr>
            <a:endParaRPr lang="en-US"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pic>
        <p:nvPicPr>
          <p:cNvPr id="7" name="Picture 2"/>
          <p:cNvPicPr>
            <a:picLocks noChangeAspect="1" noChangeArrowheads="1"/>
          </p:cNvPicPr>
          <p:nvPr/>
        </p:nvPicPr>
        <p:blipFill>
          <a:blip r:embed="rId4" cstate="print"/>
          <a:srcRect/>
          <a:stretch>
            <a:fillRect/>
          </a:stretch>
        </p:blipFill>
        <p:spPr bwMode="auto">
          <a:xfrm>
            <a:off x="8077200" y="5715000"/>
            <a:ext cx="657541" cy="933450"/>
          </a:xfrm>
          <a:prstGeom prst="rect">
            <a:avLst/>
          </a:prstGeom>
          <a:noFill/>
          <a:ln w="9525">
            <a:noFill/>
            <a:miter lim="800000"/>
            <a:headEnd/>
            <a:tailEnd/>
          </a:ln>
        </p:spPr>
      </p:pic>
      <p:sp>
        <p:nvSpPr>
          <p:cNvPr id="8" name="TextBox 7"/>
          <p:cNvSpPr txBox="1"/>
          <p:nvPr/>
        </p:nvSpPr>
        <p:spPr>
          <a:xfrm>
            <a:off x="2743200" y="496669"/>
            <a:ext cx="525780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tx1">
                    <a:lumMod val="75000"/>
                    <a:lumOff val="25000"/>
                  </a:schemeClr>
                </a:solidFill>
              </a:rPr>
              <a:t>PROGRAMS</a:t>
            </a:r>
            <a:endParaRPr lang="en-US" sz="3600" dirty="0">
              <a:solidFill>
                <a:schemeClr val="tx1">
                  <a:lumMod val="75000"/>
                  <a:lumOff val="25000"/>
                </a:schemeClr>
              </a:solidFill>
            </a:endParaRPr>
          </a:p>
        </p:txBody>
      </p:sp>
      <p:sp>
        <p:nvSpPr>
          <p:cNvPr id="9" name="Title 1"/>
          <p:cNvSpPr txBox="1">
            <a:spLocks/>
          </p:cNvSpPr>
          <p:nvPr/>
        </p:nvSpPr>
        <p:spPr>
          <a:xfrm>
            <a:off x="308520" y="1164642"/>
            <a:ext cx="8633164" cy="5143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rPr>
              <a:t>Why Should Schools become MD Green Schools?</a:t>
            </a:r>
          </a:p>
        </p:txBody>
      </p:sp>
      <p:grpSp>
        <p:nvGrpSpPr>
          <p:cNvPr id="2" name="Group 9"/>
          <p:cNvGrpSpPr/>
          <p:nvPr/>
        </p:nvGrpSpPr>
        <p:grpSpPr>
          <a:xfrm>
            <a:off x="464640" y="685799"/>
            <a:ext cx="2126160" cy="315518"/>
            <a:chOff x="308520" y="457199"/>
            <a:chExt cx="2126160" cy="315518"/>
          </a:xfrm>
        </p:grpSpPr>
        <p:grpSp>
          <p:nvGrpSpPr>
            <p:cNvPr id="3" name="Group 10"/>
            <p:cNvGrpSpPr/>
            <p:nvPr/>
          </p:nvGrpSpPr>
          <p:grpSpPr>
            <a:xfrm>
              <a:off x="308520" y="457199"/>
              <a:ext cx="2126160" cy="315517"/>
              <a:chOff x="308520" y="457200"/>
              <a:chExt cx="2126160" cy="301080"/>
            </a:xfrm>
          </p:grpSpPr>
          <p:grpSp>
            <p:nvGrpSpPr>
              <p:cNvPr id="4" name="Group 12"/>
              <p:cNvGrpSpPr/>
              <p:nvPr/>
            </p:nvGrpSpPr>
            <p:grpSpPr>
              <a:xfrm>
                <a:off x="308520" y="457200"/>
                <a:ext cx="2126160" cy="301080"/>
                <a:chOff x="540840" y="457200"/>
                <a:chExt cx="2126160" cy="301080"/>
              </a:xfrm>
            </p:grpSpPr>
            <p:sp>
              <p:nvSpPr>
                <p:cNvPr id="15" name="Rounded Rectangle 14"/>
                <p:cNvSpPr/>
                <p:nvPr/>
              </p:nvSpPr>
              <p:spPr>
                <a:xfrm>
                  <a:off x="540840" y="457200"/>
                  <a:ext cx="301080" cy="301080"/>
                </a:xfrm>
                <a:prstGeom prst="roundRect">
                  <a:avLst/>
                </a:prstGeom>
                <a:solidFill>
                  <a:srgbClr val="CAE5A9"/>
                </a:solidFill>
                <a:ln>
                  <a:noFill/>
                </a:ln>
                <a:effectLst>
                  <a:outerShdw blurRad="50800" dist="38100" dir="2700000" sx="1000" sy="1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908720" y="457200"/>
                  <a:ext cx="301080" cy="301080"/>
                </a:xfrm>
                <a:prstGeom prst="roundRect">
                  <a:avLst/>
                </a:prstGeom>
                <a:solidFill>
                  <a:srgbClr val="CAE5A9"/>
                </a:solidFill>
                <a:ln>
                  <a:noFill/>
                </a:ln>
                <a:effectLst>
                  <a:outerShdw blurRad="50800" dist="38100" dir="2700000" sx="1000" sy="1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2365920" y="457200"/>
                  <a:ext cx="301080" cy="301080"/>
                </a:xfrm>
                <a:prstGeom prst="roundRect">
                  <a:avLst/>
                </a:prstGeom>
                <a:solidFill>
                  <a:srgbClr val="CAE5A9"/>
                </a:solidFill>
                <a:ln>
                  <a:noFill/>
                </a:ln>
                <a:effectLst>
                  <a:outerShdw blurRad="50800" dist="38100" dir="2700000" sx="1000" sy="1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ounded Rectangle 13"/>
              <p:cNvSpPr/>
              <p:nvPr/>
            </p:nvSpPr>
            <p:spPr>
              <a:xfrm>
                <a:off x="1222920" y="457200"/>
                <a:ext cx="301080" cy="301080"/>
              </a:xfrm>
              <a:prstGeom prst="round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ounded Rectangle 11"/>
            <p:cNvSpPr/>
            <p:nvPr/>
          </p:nvSpPr>
          <p:spPr>
            <a:xfrm>
              <a:off x="765720" y="471637"/>
              <a:ext cx="301080" cy="301080"/>
            </a:xfrm>
            <a:prstGeom prst="roundRect">
              <a:avLst/>
            </a:prstGeom>
            <a:solidFill>
              <a:srgbClr val="CAE5A9"/>
            </a:solidFill>
            <a:ln>
              <a:noFill/>
            </a:ln>
            <a:effectLst>
              <a:outerShdw blurRad="50800" dist="38100" dir="2700000" sx="1000" sy="1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6988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 calcmode="lin" valueType="num">
                                      <p:cBhvr additive="base">
                                        <p:cTn id="5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xEl>
                                              <p:pRg st="15" end="15"/>
                                            </p:txEl>
                                          </p:spTgt>
                                        </p:tgtEl>
                                        <p:attrNameLst>
                                          <p:attrName>style.visibility</p:attrName>
                                        </p:attrNameLst>
                                      </p:cBhvr>
                                      <p:to>
                                        <p:strVal val="visible"/>
                                      </p:to>
                                    </p:set>
                                    <p:anim calcmode="lin" valueType="num">
                                      <p:cBhvr additive="base">
                                        <p:cTn id="63"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3322" y="1143000"/>
            <a:ext cx="8757355" cy="5181600"/>
          </a:xfrm>
        </p:spPr>
        <p:txBody>
          <a:bodyPr>
            <a:normAutofit fontScale="92500" lnSpcReduction="10000"/>
          </a:bodyPr>
          <a:lstStyle/>
          <a:p>
            <a:pPr marL="0" lvl="0" indent="0" algn="ctr">
              <a:buNone/>
            </a:pPr>
            <a:r>
              <a:rPr lang="en-US" b="1" dirty="0"/>
              <a:t>Make sure that everything you say is backed up by documentation!  </a:t>
            </a:r>
          </a:p>
          <a:p>
            <a:pPr marL="0" lvl="0" indent="0">
              <a:buNone/>
            </a:pPr>
            <a:r>
              <a:rPr lang="en-US" u="sng" dirty="0"/>
              <a:t>Caption every piece of documentation:</a:t>
            </a:r>
          </a:p>
          <a:p>
            <a:pPr lvl="1" algn="thaiDist"/>
            <a:r>
              <a:rPr lang="en-US" dirty="0">
                <a:solidFill>
                  <a:srgbClr val="FF0000"/>
                </a:solidFill>
              </a:rPr>
              <a:t>date</a:t>
            </a:r>
          </a:p>
          <a:p>
            <a:pPr lvl="1" algn="thaiDist"/>
            <a:r>
              <a:rPr lang="en-US" dirty="0"/>
              <a:t>number of people involved (specific names of staff required for PD)</a:t>
            </a:r>
          </a:p>
          <a:p>
            <a:pPr lvl="1" algn="thaiDist"/>
            <a:r>
              <a:rPr lang="en-US" dirty="0"/>
              <a:t>description of activity</a:t>
            </a:r>
          </a:p>
          <a:p>
            <a:pPr marL="0" lvl="0" indent="0">
              <a:buNone/>
            </a:pPr>
            <a:r>
              <a:rPr lang="en-US" u="sng" dirty="0"/>
              <a:t>Examples of </a:t>
            </a:r>
            <a:r>
              <a:rPr lang="en-US" b="1" u="sng" dirty="0"/>
              <a:t>strong</a:t>
            </a:r>
            <a:r>
              <a:rPr lang="en-US" u="sng" dirty="0"/>
              <a:t> documentation:</a:t>
            </a:r>
          </a:p>
          <a:p>
            <a:pPr lvl="1"/>
            <a:r>
              <a:rPr lang="en-US" dirty="0"/>
              <a:t>Photos of </a:t>
            </a:r>
            <a:r>
              <a:rPr lang="en-US" dirty="0">
                <a:solidFill>
                  <a:srgbClr val="FF0000"/>
                </a:solidFill>
              </a:rPr>
              <a:t>involved</a:t>
            </a:r>
            <a:r>
              <a:rPr lang="en-US" dirty="0"/>
              <a:t> students (no posed pics)</a:t>
            </a:r>
          </a:p>
          <a:p>
            <a:pPr lvl="1"/>
            <a:r>
              <a:rPr lang="en-US" dirty="0"/>
              <a:t>Dated student work/reflections</a:t>
            </a:r>
          </a:p>
          <a:p>
            <a:pPr lvl="1"/>
            <a:r>
              <a:rPr lang="en-US" dirty="0"/>
              <a:t>dated correspondence (with student involvement proven if necessary)</a:t>
            </a:r>
          </a:p>
          <a:p>
            <a:pPr lvl="1"/>
            <a:r>
              <a:rPr lang="en-US" dirty="0"/>
              <a:t>newspaper/newsletter articles reporting on a completed activity</a:t>
            </a:r>
          </a:p>
          <a:p>
            <a:pPr lvl="1"/>
            <a:r>
              <a:rPr lang="en-US" dirty="0"/>
              <a:t>certificates/awards</a:t>
            </a:r>
          </a:p>
          <a:p>
            <a:pPr lvl="1"/>
            <a:r>
              <a:rPr lang="en-US" dirty="0"/>
              <a:t>(for PD): dated agendas with sign-in sheets</a:t>
            </a:r>
          </a:p>
          <a:p>
            <a:pPr lvl="1"/>
            <a:r>
              <a:rPr lang="en-US" dirty="0"/>
              <a:t>(for PD): dated certificates of completion/participation</a:t>
            </a:r>
          </a:p>
          <a:p>
            <a:pPr lvl="1"/>
            <a:r>
              <a:rPr lang="en-US" dirty="0"/>
              <a:t>(for PD): dated email registrations/ confirmations of attendance </a:t>
            </a:r>
          </a:p>
          <a:p>
            <a:pPr lvl="1"/>
            <a:r>
              <a:rPr lang="en-US" dirty="0"/>
              <a:t>Keep track of your data – ex. Pounds of recycled materials</a:t>
            </a:r>
          </a:p>
          <a:p>
            <a:endParaRPr lang="en-US" dirty="0"/>
          </a:p>
        </p:txBody>
      </p:sp>
      <p:sp>
        <p:nvSpPr>
          <p:cNvPr id="3" name="Title 2"/>
          <p:cNvSpPr>
            <a:spLocks noGrp="1"/>
          </p:cNvSpPr>
          <p:nvPr>
            <p:ph type="title"/>
          </p:nvPr>
        </p:nvSpPr>
        <p:spPr>
          <a:xfrm>
            <a:off x="457200" y="129607"/>
            <a:ext cx="8229600" cy="1252728"/>
          </a:xfrm>
        </p:spPr>
        <p:txBody>
          <a:bodyPr/>
          <a:lstStyle/>
          <a:p>
            <a:r>
              <a:rPr lang="en-US" b="1" dirty="0">
                <a:solidFill>
                  <a:srgbClr val="002060"/>
                </a:solidFill>
                <a:effectLst>
                  <a:outerShdw blurRad="38100" dist="38100" dir="2700000" algn="tl">
                    <a:srgbClr val="000000">
                      <a:alpha val="43137"/>
                    </a:srgbClr>
                  </a:outerShdw>
                </a:effectLst>
              </a:rPr>
              <a:t>Documentation</a:t>
            </a:r>
          </a:p>
        </p:txBody>
      </p:sp>
      <p:sp>
        <p:nvSpPr>
          <p:cNvPr id="4" name="Right Arrow 3"/>
          <p:cNvSpPr/>
          <p:nvPr/>
        </p:nvSpPr>
        <p:spPr>
          <a:xfrm>
            <a:off x="5638800" y="3167667"/>
            <a:ext cx="1893710" cy="457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l="28471" t="11980" r="27083" b="12291"/>
          <a:stretch>
            <a:fillRect/>
          </a:stretch>
        </p:blipFill>
        <p:spPr bwMode="auto">
          <a:xfrm>
            <a:off x="7962501" y="2500628"/>
            <a:ext cx="734292" cy="13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1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05001"/>
            <a:ext cx="3428999" cy="4038600"/>
          </a:xfrm>
        </p:spPr>
        <p:txBody>
          <a:bodyPr anchor="ctr">
            <a:normAutofit fontScale="92500"/>
          </a:bodyPr>
          <a:lstStyle/>
          <a:p>
            <a:r>
              <a:rPr lang="en-US" dirty="0">
                <a:cs typeface="Arial" panose="020B0604020202020204" pitchFamily="34" charset="0"/>
              </a:rPr>
              <a:t>Required Survey Monkey Metrics Collection</a:t>
            </a:r>
          </a:p>
          <a:p>
            <a:r>
              <a:rPr lang="en-US" dirty="0">
                <a:cs typeface="Arial" panose="020B0604020202020204" pitchFamily="34" charset="0"/>
              </a:rPr>
              <a:t>Information needs to be inputted online </a:t>
            </a:r>
            <a:r>
              <a:rPr lang="en-US" dirty="0">
                <a:solidFill>
                  <a:schemeClr val="tx1"/>
                </a:solidFill>
                <a:cs typeface="Arial" panose="020B0604020202020204" pitchFamily="34" charset="0"/>
              </a:rPr>
              <a:t>(keep separate copy until end)</a:t>
            </a:r>
          </a:p>
          <a:p>
            <a:r>
              <a:rPr lang="en-US" dirty="0">
                <a:cs typeface="Arial" panose="020B0604020202020204" pitchFamily="34" charset="0"/>
              </a:rPr>
              <a:t>Paper copy not accepted</a:t>
            </a:r>
          </a:p>
          <a:p>
            <a:r>
              <a:rPr lang="en-US" dirty="0">
                <a:cs typeface="Arial" panose="020B0604020202020204" pitchFamily="34" charset="0"/>
              </a:rPr>
              <a:t>Instruction can be found: http://maeoe.org/wp-content/uploads/2014/10/Metrics_Survey.pdf</a:t>
            </a:r>
          </a:p>
          <a:p>
            <a:pPr marL="0" indent="0">
              <a:buNone/>
            </a:pPr>
            <a:endParaRPr lang="en-US" dirty="0">
              <a:cs typeface="Arial" panose="020B0604020202020204" pitchFamily="34" charset="0"/>
            </a:endParaRPr>
          </a:p>
        </p:txBody>
      </p:sp>
      <p:sp>
        <p:nvSpPr>
          <p:cNvPr id="3" name="Title 2"/>
          <p:cNvSpPr>
            <a:spLocks noGrp="1"/>
          </p:cNvSpPr>
          <p:nvPr>
            <p:ph type="title"/>
          </p:nvPr>
        </p:nvSpPr>
        <p:spPr/>
        <p:txBody>
          <a:bodyPr/>
          <a:lstStyle/>
          <a:p>
            <a:r>
              <a:rPr lang="en-US" dirty="0"/>
              <a:t>Metrics Collection</a:t>
            </a:r>
          </a:p>
        </p:txBody>
      </p:sp>
      <p:pic>
        <p:nvPicPr>
          <p:cNvPr id="4" name="Picture 3"/>
          <p:cNvPicPr/>
          <p:nvPr/>
        </p:nvPicPr>
        <p:blipFill rotWithShape="1">
          <a:blip r:embed="rId2"/>
          <a:srcRect l="5929" t="8814" r="57051" b="27484"/>
          <a:stretch/>
        </p:blipFill>
        <p:spPr bwMode="auto">
          <a:xfrm>
            <a:off x="3885565" y="1905001"/>
            <a:ext cx="4801235" cy="4038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2321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287" y="2262866"/>
            <a:ext cx="8607425" cy="4365096"/>
          </a:xfrm>
        </p:spPr>
        <p:txBody>
          <a:bodyPr vert="horz" lIns="91440" tIns="45720" rIns="91440" bIns="45720" rtlCol="0" anchor="t">
            <a:noAutofit/>
          </a:bodyPr>
          <a:lstStyle/>
          <a:p>
            <a:r>
              <a:rPr lang="en-US" sz="2600" dirty="0">
                <a:latin typeface="Arial Nova Cond Light" panose="020B0604020202020204" pitchFamily="34" charset="0"/>
                <a:cs typeface="Arial" panose="020B0604020202020204" pitchFamily="34" charset="0"/>
              </a:rPr>
              <a:t>Most common application type is a </a:t>
            </a:r>
            <a:r>
              <a:rPr lang="en-US" sz="2600" dirty="0">
                <a:solidFill>
                  <a:srgbClr val="FF0000"/>
                </a:solidFill>
                <a:latin typeface="Arial Nova Cond Light" panose="020B0604020202020204" pitchFamily="34" charset="0"/>
                <a:cs typeface="Arial" panose="020B0604020202020204" pitchFamily="34" charset="0"/>
              </a:rPr>
              <a:t>website </a:t>
            </a:r>
            <a:r>
              <a:rPr lang="en-US" sz="2600" dirty="0">
                <a:latin typeface="Arial Nova Cond Light" panose="020B0604020202020204" pitchFamily="34" charset="0"/>
                <a:cs typeface="Arial" panose="020B0604020202020204" pitchFamily="34" charset="0"/>
              </a:rPr>
              <a:t>(Gerrie can help with this)</a:t>
            </a:r>
          </a:p>
          <a:p>
            <a:r>
              <a:rPr lang="en-US" sz="2600" dirty="0">
                <a:latin typeface="Arial Nova Cond Light" panose="020B0604020202020204" pitchFamily="34" charset="0"/>
                <a:cs typeface="Arial" panose="020B0604020202020204" pitchFamily="34" charset="0"/>
              </a:rPr>
              <a:t>Application includes actions over two years from September to June </a:t>
            </a:r>
          </a:p>
          <a:p>
            <a:r>
              <a:rPr lang="en-US" sz="2600" dirty="0">
                <a:latin typeface="Arial Nova Cond Light" panose="020B0604020202020204" pitchFamily="34" charset="0"/>
                <a:cs typeface="Arial" panose="020B0604020202020204" pitchFamily="34" charset="0"/>
              </a:rPr>
              <a:t>File on-line (5-10 min process) “Intent to Apply” by approximately December 14th of Year 2   - $75 fee (non-refundable)</a:t>
            </a:r>
            <a:endParaRPr lang="en-US" sz="2600"/>
          </a:p>
          <a:p>
            <a:r>
              <a:rPr lang="en-US" sz="2600" dirty="0">
                <a:latin typeface="Arial Nova Cond Light" panose="020B0604020202020204" pitchFamily="34" charset="0"/>
                <a:cs typeface="Arial" panose="020B0604020202020204" pitchFamily="34" charset="0"/>
              </a:rPr>
              <a:t>Applications are due approximately March 18</a:t>
            </a:r>
            <a:r>
              <a:rPr lang="en-US" sz="2600" baseline="30000" dirty="0">
                <a:latin typeface="Arial Nova Cond Light" panose="020B0604020202020204" pitchFamily="34" charset="0"/>
                <a:cs typeface="Arial" panose="020B0604020202020204" pitchFamily="34" charset="0"/>
              </a:rPr>
              <a:t>th</a:t>
            </a:r>
            <a:r>
              <a:rPr lang="en-US" sz="2600" dirty="0">
                <a:latin typeface="Arial Nova Cond Light" panose="020B0604020202020204" pitchFamily="34" charset="0"/>
                <a:cs typeface="Arial" panose="020B0604020202020204" pitchFamily="34" charset="0"/>
              </a:rPr>
              <a:t> of Year 2</a:t>
            </a:r>
          </a:p>
          <a:p>
            <a:r>
              <a:rPr lang="en-US" sz="2600" dirty="0">
                <a:latin typeface="Arial Nova Cond Light" panose="020B0604020202020204" pitchFamily="34" charset="0"/>
                <a:cs typeface="Arial" panose="020B0604020202020204" pitchFamily="34" charset="0"/>
              </a:rPr>
              <a:t>Application Review by MAEOE – End of March</a:t>
            </a:r>
          </a:p>
          <a:p>
            <a:r>
              <a:rPr lang="en-US" sz="2600" dirty="0">
                <a:latin typeface="Arial Nova Cond Light" panose="020B0604020202020204" pitchFamily="34" charset="0"/>
                <a:cs typeface="Arial" panose="020B0604020202020204" pitchFamily="34" charset="0"/>
              </a:rPr>
              <a:t>Notification – by Earth Day </a:t>
            </a:r>
          </a:p>
          <a:p>
            <a:r>
              <a:rPr lang="en-US" sz="2600" b="1" u="sng" dirty="0">
                <a:latin typeface="Arial Nova Cond Light" panose="020B0604020202020204" pitchFamily="34" charset="0"/>
                <a:cs typeface="Arial" panose="020B0604020202020204" pitchFamily="34" charset="0"/>
                <a:hlinkClick r:id="rId3"/>
              </a:rPr>
              <a:t>Youth Summit</a:t>
            </a:r>
            <a:r>
              <a:rPr lang="en-US" sz="2600" dirty="0">
                <a:latin typeface="Arial Nova Cond Light" panose="020B0604020202020204" pitchFamily="34" charset="0"/>
                <a:cs typeface="Arial" panose="020B0604020202020204" pitchFamily="34" charset="0"/>
              </a:rPr>
              <a:t>- Late May at Sandy Point State Park (May 30</a:t>
            </a:r>
            <a:r>
              <a:rPr lang="en-US" sz="2600" baseline="30000" dirty="0">
                <a:latin typeface="Arial Nova Cond Light" panose="020B0604020202020204" pitchFamily="34" charset="0"/>
                <a:cs typeface="Arial" panose="020B0604020202020204" pitchFamily="34" charset="0"/>
              </a:rPr>
              <a:t>th</a:t>
            </a:r>
            <a:r>
              <a:rPr lang="en-US" sz="2600" dirty="0">
                <a:latin typeface="Arial Nova Cond Light" panose="020B0604020202020204" pitchFamily="34" charset="0"/>
                <a:cs typeface="Arial" panose="020B0604020202020204" pitchFamily="34" charset="0"/>
              </a:rPr>
              <a:t> 2019!)</a:t>
            </a:r>
          </a:p>
        </p:txBody>
      </p:sp>
      <p:sp>
        <p:nvSpPr>
          <p:cNvPr id="3" name="Title 2"/>
          <p:cNvSpPr>
            <a:spLocks noGrp="1"/>
          </p:cNvSpPr>
          <p:nvPr>
            <p:ph type="title"/>
          </p:nvPr>
        </p:nvSpPr>
        <p:spPr>
          <a:xfrm>
            <a:off x="381000" y="685800"/>
            <a:ext cx="8229600" cy="1252728"/>
          </a:xfrm>
        </p:spPr>
        <p:txBody>
          <a:bodyPr/>
          <a:lstStyle/>
          <a:p>
            <a:r>
              <a:rPr lang="en-US" b="1" dirty="0">
                <a:cs typeface="Arial" panose="020B0604020202020204" pitchFamily="34" charset="0"/>
              </a:rPr>
              <a:t>Timeline/Cost</a:t>
            </a:r>
          </a:p>
        </p:txBody>
      </p:sp>
      <p:pic>
        <p:nvPicPr>
          <p:cNvPr id="2052" name="Picture 4" descr="http://images.clipartpanda.com/time-clipart-LiKrxyja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685800"/>
            <a:ext cx="990601" cy="9906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ages.clipartpanda.com/dollar-clip-art-K9TRxMqie.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6431" y="577350"/>
            <a:ext cx="1749425" cy="1099051"/>
          </a:xfrm>
          <a:prstGeom prst="rect">
            <a:avLst/>
          </a:prstGeom>
          <a:noFill/>
          <a:extLst/>
        </p:spPr>
      </p:pic>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123954-7D04-4EFC-BFA8-BC4D36B39672}"/>
              </a:ext>
            </a:extLst>
          </p:cNvPr>
          <p:cNvSpPr>
            <a:spLocks noGrp="1"/>
          </p:cNvSpPr>
          <p:nvPr>
            <p:ph idx="1"/>
          </p:nvPr>
        </p:nvSpPr>
        <p:spPr>
          <a:xfrm>
            <a:off x="450954" y="2209800"/>
            <a:ext cx="8229600" cy="4462272"/>
          </a:xfrm>
        </p:spPr>
        <p:txBody>
          <a:bodyPr vert="horz" lIns="91440" tIns="45720" rIns="91440" bIns="45720" rtlCol="0" anchor="t">
            <a:normAutofit/>
          </a:bodyPr>
          <a:lstStyle/>
          <a:p>
            <a:r>
              <a:rPr lang="en-US" dirty="0">
                <a:hlinkClick r:id="rId2"/>
              </a:rPr>
              <a:t>http://willardsgreen.weebly.com/</a:t>
            </a:r>
            <a:endParaRPr lang="en-US" dirty="0"/>
          </a:p>
          <a:p>
            <a:r>
              <a:rPr lang="en-US" dirty="0">
                <a:hlinkClick r:id="rId3"/>
              </a:rPr>
              <a:t>https://fpsgreenschool.weebly.com/</a:t>
            </a:r>
            <a:endParaRPr lang="en-US" dirty="0"/>
          </a:p>
          <a:p>
            <a:r>
              <a:rPr lang="en-US" dirty="0">
                <a:hlinkClick r:id="rId4"/>
              </a:rPr>
              <a:t>http://wisgreenschool.weebly.com/</a:t>
            </a:r>
            <a:endParaRPr lang="en-US" dirty="0"/>
          </a:p>
          <a:p>
            <a:r>
              <a:rPr lang="en-US" dirty="0">
                <a:hlinkClick r:id="rId5"/>
              </a:rPr>
              <a:t>https://fisgreenschool.weebly.com/</a:t>
            </a:r>
            <a:r>
              <a:rPr lang="en-US" dirty="0"/>
              <a:t> </a:t>
            </a:r>
          </a:p>
          <a:p>
            <a:endParaRPr lang="en-US" dirty="0"/>
          </a:p>
          <a:p>
            <a:r>
              <a:rPr lang="en-US" dirty="0">
                <a:hlinkClick r:id="rId6"/>
              </a:rPr>
              <a:t>https://maeoe.org/green-schools-and-green-centers/green-schools-program/current-green-schools#wicomico-county</a:t>
            </a:r>
            <a:endParaRPr lang="en-US" dirty="0"/>
          </a:p>
          <a:p>
            <a:pPr marL="0" indent="0">
              <a:buNone/>
            </a:pPr>
            <a:r>
              <a:rPr lang="en-US" dirty="0"/>
              <a:t>                       </a:t>
            </a:r>
          </a:p>
          <a:p>
            <a:pPr marL="0" indent="0">
              <a:buNone/>
            </a:pPr>
            <a:endParaRPr lang="en-US" dirty="0"/>
          </a:p>
        </p:txBody>
      </p:sp>
      <p:sp>
        <p:nvSpPr>
          <p:cNvPr id="3" name="Title 2">
            <a:extLst>
              <a:ext uri="{FF2B5EF4-FFF2-40B4-BE49-F238E27FC236}">
                <a16:creationId xmlns:a16="http://schemas.microsoft.com/office/drawing/2014/main" id="{ED9313DA-26F8-4EB3-9FA0-CEBC097A5278}"/>
              </a:ext>
            </a:extLst>
          </p:cNvPr>
          <p:cNvSpPr>
            <a:spLocks noGrp="1"/>
          </p:cNvSpPr>
          <p:nvPr>
            <p:ph type="title"/>
          </p:nvPr>
        </p:nvSpPr>
        <p:spPr/>
        <p:txBody>
          <a:bodyPr/>
          <a:lstStyle/>
          <a:p>
            <a:r>
              <a:rPr lang="en-US" dirty="0"/>
              <a:t>Local examples of applications</a:t>
            </a:r>
          </a:p>
        </p:txBody>
      </p:sp>
    </p:spTree>
    <p:extLst>
      <p:ext uri="{BB962C8B-B14F-4D97-AF65-F5344CB8AC3E}">
        <p14:creationId xmlns:p14="http://schemas.microsoft.com/office/powerpoint/2010/main" val="4286496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D2580D-7AC8-4415-BA12-2A7E3D0029C1}"/>
              </a:ext>
            </a:extLst>
          </p:cNvPr>
          <p:cNvSpPr>
            <a:spLocks noGrp="1"/>
          </p:cNvSpPr>
          <p:nvPr>
            <p:ph idx="1"/>
          </p:nvPr>
        </p:nvSpPr>
        <p:spPr>
          <a:xfrm>
            <a:off x="228600" y="1410418"/>
            <a:ext cx="8686800" cy="5198706"/>
          </a:xfrm>
        </p:spPr>
        <p:txBody>
          <a:bodyPr vert="horz" lIns="91440" tIns="45720" rIns="91440" bIns="45720" rtlCol="0" anchor="t">
            <a:normAutofit fontScale="92500" lnSpcReduction="20000"/>
          </a:bodyPr>
          <a:lstStyle/>
          <a:p>
            <a:r>
              <a:rPr lang="en-US" dirty="0">
                <a:solidFill>
                  <a:schemeClr val="bg1"/>
                </a:solidFill>
                <a:hlinkClick r:id="rId2"/>
              </a:rPr>
              <a:t>http://hazeloutdoordiscoverycenter.org</a:t>
            </a:r>
            <a:r>
              <a:rPr lang="en-US" dirty="0">
                <a:solidFill>
                  <a:schemeClr val="bg1"/>
                </a:solidFill>
                <a:hlinkClick r:id="rId3">
                  <a:extLst>
                    <a:ext uri="{A12FA001-AC4F-418D-AE19-62706E023703}">
                      <ahyp:hlinkClr xmlns:ahyp="http://schemas.microsoft.com/office/drawing/2018/hyperlinkcolor" val="tx"/>
                    </a:ext>
                  </a:extLst>
                </a:hlinkClick>
              </a:rPr>
              <a:t>/</a:t>
            </a:r>
            <a:r>
              <a:rPr lang="en-US" dirty="0">
                <a:solidFill>
                  <a:schemeClr val="bg1"/>
                </a:solidFill>
              </a:rPr>
              <a:t> </a:t>
            </a:r>
            <a:r>
              <a:rPr lang="en-US" dirty="0">
                <a:solidFill>
                  <a:srgbClr val="FF0000"/>
                </a:solidFill>
              </a:rPr>
              <a:t>(contact Gerrie)</a:t>
            </a:r>
            <a:endParaRPr lang="en-US" dirty="0"/>
          </a:p>
          <a:p>
            <a:endParaRPr lang="en-US" dirty="0"/>
          </a:p>
          <a:p>
            <a:r>
              <a:rPr lang="en-US" u="sng" dirty="0"/>
              <a:t>Choptank Electric</a:t>
            </a:r>
            <a:r>
              <a:rPr lang="en-US" dirty="0"/>
              <a:t>: - Tom </a:t>
            </a:r>
            <a:r>
              <a:rPr lang="en-US" dirty="0" err="1"/>
              <a:t>Tindle</a:t>
            </a:r>
            <a:r>
              <a:rPr lang="en-US" dirty="0"/>
              <a:t>, Energy Program Coordinator</a:t>
            </a:r>
          </a:p>
          <a:p>
            <a:pPr marL="0" indent="0">
              <a:buNone/>
            </a:pPr>
            <a:r>
              <a:rPr lang="en-US" dirty="0"/>
              <a:t>                                                                   1-877-892-0001, ext. 8633</a:t>
            </a:r>
          </a:p>
          <a:p>
            <a:pPr marL="0" indent="0">
              <a:buNone/>
            </a:pPr>
            <a:r>
              <a:rPr lang="en-US" dirty="0"/>
              <a:t>                                                                   </a:t>
            </a:r>
            <a:r>
              <a:rPr lang="en-US" sz="2600" dirty="0"/>
              <a:t>Kidsenergyzone.com</a:t>
            </a:r>
          </a:p>
          <a:p>
            <a:pPr marL="0" indent="0">
              <a:buNone/>
            </a:pPr>
            <a:endParaRPr lang="en-US" dirty="0"/>
          </a:p>
          <a:p>
            <a:r>
              <a:rPr lang="en-US" u="sng" dirty="0"/>
              <a:t>Delmarva Power</a:t>
            </a:r>
            <a:r>
              <a:rPr lang="en-US" dirty="0"/>
              <a:t>: </a:t>
            </a:r>
            <a:r>
              <a:rPr lang="en-US" dirty="0">
                <a:solidFill>
                  <a:srgbClr val="FF0000"/>
                </a:solidFill>
              </a:rPr>
              <a:t>5</a:t>
            </a:r>
            <a:r>
              <a:rPr lang="en-US" baseline="30000" dirty="0">
                <a:solidFill>
                  <a:srgbClr val="FF0000"/>
                </a:solidFill>
              </a:rPr>
              <a:t>th</a:t>
            </a:r>
            <a:r>
              <a:rPr lang="en-US" dirty="0">
                <a:solidFill>
                  <a:srgbClr val="FF0000"/>
                </a:solidFill>
              </a:rPr>
              <a:t> grade only @ select schools!</a:t>
            </a:r>
            <a:endParaRPr lang="en-US" sz="2600" b="1" dirty="0">
              <a:solidFill>
                <a:srgbClr val="016296"/>
              </a:solidFill>
            </a:endParaRPr>
          </a:p>
          <a:p>
            <a:pPr marL="0" indent="0">
              <a:buNone/>
            </a:pPr>
            <a:r>
              <a:rPr lang="en-US" sz="2600" dirty="0">
                <a:solidFill>
                  <a:srgbClr val="FF0000"/>
                </a:solidFill>
              </a:rPr>
              <a:t>         </a:t>
            </a:r>
            <a:r>
              <a:rPr lang="en-US" sz="2600" b="1" dirty="0">
                <a:solidFill>
                  <a:schemeClr val="accent1">
                    <a:lumMod val="50000"/>
                  </a:schemeClr>
                </a:solidFill>
              </a:rPr>
              <a:t>FREE</a:t>
            </a:r>
            <a:r>
              <a:rPr lang="en-US" sz="2600" dirty="0">
                <a:solidFill>
                  <a:schemeClr val="accent1">
                    <a:lumMod val="50000"/>
                  </a:schemeClr>
                </a:solidFill>
              </a:rPr>
              <a:t> energy kit for </a:t>
            </a:r>
            <a:r>
              <a:rPr lang="en-US" sz="2600" i="1" dirty="0">
                <a:solidFill>
                  <a:schemeClr val="accent1">
                    <a:lumMod val="50000"/>
                  </a:schemeClr>
                </a:solidFill>
              </a:rPr>
              <a:t>each</a:t>
            </a:r>
            <a:r>
              <a:rPr lang="en-US" sz="2600" dirty="0">
                <a:solidFill>
                  <a:schemeClr val="accent1">
                    <a:lumMod val="50000"/>
                  </a:schemeClr>
                </a:solidFill>
              </a:rPr>
              <a:t> student </a:t>
            </a:r>
            <a:r>
              <a:rPr lang="en-US" sz="3500" b="1" dirty="0">
                <a:solidFill>
                  <a:schemeClr val="accent1">
                    <a:lumMod val="50000"/>
                  </a:schemeClr>
                </a:solidFill>
              </a:rPr>
              <a:t>+</a:t>
            </a:r>
            <a:r>
              <a:rPr lang="en-US" sz="2600" dirty="0">
                <a:solidFill>
                  <a:schemeClr val="accent1">
                    <a:lumMod val="50000"/>
                  </a:schemeClr>
                </a:solidFill>
              </a:rPr>
              <a:t> NGSS-aligned lessons            </a:t>
            </a:r>
            <a:r>
              <a:rPr lang="en-US" sz="2600" dirty="0"/>
              <a:t>          </a:t>
            </a:r>
            <a:r>
              <a:rPr lang="en-US" sz="2600" dirty="0">
                <a:hlinkClick r:id="rId4"/>
              </a:rPr>
              <a:t>http://www.delmarvaenergizeedu.com/index.html</a:t>
            </a:r>
            <a:r>
              <a:rPr lang="en-US" sz="2600" dirty="0"/>
              <a:t> </a:t>
            </a:r>
            <a:endParaRPr lang="en-US" sz="2600" b="1" dirty="0"/>
          </a:p>
          <a:p>
            <a:pPr marL="0" indent="0">
              <a:buNone/>
            </a:pPr>
            <a:endParaRPr lang="en-US" dirty="0"/>
          </a:p>
          <a:p>
            <a:r>
              <a:rPr lang="en-US" u="sng" dirty="0"/>
              <a:t>Paleo Water Treatment Plant</a:t>
            </a:r>
            <a:r>
              <a:rPr lang="en-US" dirty="0"/>
              <a:t>: Cori Cameron, Superintendent</a:t>
            </a:r>
          </a:p>
          <a:p>
            <a:pPr marL="0" indent="0">
              <a:buNone/>
            </a:pPr>
            <a:r>
              <a:rPr lang="en-US" dirty="0"/>
              <a:t>     4</a:t>
            </a:r>
            <a:r>
              <a:rPr lang="en-US" baseline="30000" dirty="0"/>
              <a:t>th</a:t>
            </a:r>
            <a:r>
              <a:rPr lang="en-US" dirty="0"/>
              <a:t> &amp; 5</a:t>
            </a:r>
            <a:r>
              <a:rPr lang="en-US" baseline="30000" dirty="0"/>
              <a:t>th</a:t>
            </a:r>
            <a:r>
              <a:rPr lang="en-US" dirty="0"/>
              <a:t> grade field trips OR assemblies (as low as 2</a:t>
            </a:r>
            <a:r>
              <a:rPr lang="en-US" baseline="30000" dirty="0"/>
              <a:t>nd</a:t>
            </a:r>
            <a:r>
              <a:rPr lang="en-US" dirty="0"/>
              <a:t>/3</a:t>
            </a:r>
            <a:r>
              <a:rPr lang="en-US" baseline="30000" dirty="0"/>
              <a:t>rd</a:t>
            </a:r>
            <a:r>
              <a:rPr lang="en-US" dirty="0"/>
              <a:t> grade)    </a:t>
            </a:r>
          </a:p>
          <a:p>
            <a:pPr marL="0" indent="0" algn="ctr">
              <a:buNone/>
            </a:pPr>
            <a:r>
              <a:rPr lang="en-US" dirty="0">
                <a:hlinkClick r:id="rId5"/>
              </a:rPr>
              <a:t>ccameron@Salisbury.md</a:t>
            </a:r>
            <a:r>
              <a:rPr lang="en-US" dirty="0"/>
              <a:t>               410-548-3199</a:t>
            </a:r>
          </a:p>
        </p:txBody>
      </p:sp>
      <p:sp>
        <p:nvSpPr>
          <p:cNvPr id="3" name="Title 2">
            <a:extLst>
              <a:ext uri="{FF2B5EF4-FFF2-40B4-BE49-F238E27FC236}">
                <a16:creationId xmlns:a16="http://schemas.microsoft.com/office/drawing/2014/main" id="{CA203505-8C68-4BF4-87E6-DD9C1637CD2C}"/>
              </a:ext>
            </a:extLst>
          </p:cNvPr>
          <p:cNvSpPr>
            <a:spLocks noGrp="1"/>
          </p:cNvSpPr>
          <p:nvPr>
            <p:ph type="title"/>
          </p:nvPr>
        </p:nvSpPr>
        <p:spPr>
          <a:xfrm>
            <a:off x="457200" y="248876"/>
            <a:ext cx="8229600" cy="1033272"/>
          </a:xfrm>
        </p:spPr>
        <p:txBody>
          <a:bodyPr/>
          <a:lstStyle/>
          <a:p>
            <a:r>
              <a:rPr lang="en-US" dirty="0"/>
              <a:t>Local resources</a:t>
            </a:r>
          </a:p>
        </p:txBody>
      </p:sp>
    </p:spTree>
    <p:extLst>
      <p:ext uri="{BB962C8B-B14F-4D97-AF65-F5344CB8AC3E}">
        <p14:creationId xmlns:p14="http://schemas.microsoft.com/office/powerpoint/2010/main" val="628995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8915400" cy="914400"/>
          </a:xfrm>
        </p:spPr>
        <p:txBody>
          <a:bodyPr>
            <a:normAutofit/>
          </a:bodyPr>
          <a:lstStyle/>
          <a:p>
            <a:pPr marL="301943" lvl="1" indent="0">
              <a:buNone/>
            </a:pPr>
            <a:r>
              <a:rPr lang="en-US" dirty="0">
                <a:cs typeface="Arial" panose="020B0604020202020204" pitchFamily="34" charset="0"/>
              </a:rPr>
              <a:t>Go to </a:t>
            </a:r>
            <a:r>
              <a:rPr lang="en-US" dirty="0">
                <a:cs typeface="Arial" panose="020B0604020202020204" pitchFamily="34" charset="0"/>
                <a:hlinkClick r:id="rId2"/>
              </a:rPr>
              <a:t>www.maeoe.org/fieldscope</a:t>
            </a:r>
            <a:r>
              <a:rPr lang="en-US" dirty="0">
                <a:cs typeface="Arial" panose="020B0604020202020204" pitchFamily="34" charset="0"/>
              </a:rPr>
              <a:t> to find resources and directions</a:t>
            </a:r>
          </a:p>
        </p:txBody>
      </p:sp>
      <p:sp>
        <p:nvSpPr>
          <p:cNvPr id="3" name="Title 2"/>
          <p:cNvSpPr>
            <a:spLocks noGrp="1"/>
          </p:cNvSpPr>
          <p:nvPr>
            <p:ph type="title"/>
          </p:nvPr>
        </p:nvSpPr>
        <p:spPr/>
        <p:txBody>
          <a:bodyPr/>
          <a:lstStyle/>
          <a:p>
            <a:r>
              <a:rPr lang="en-US" dirty="0">
                <a:cs typeface="Arial" panose="020B0604020202020204" pitchFamily="34" charset="0"/>
              </a:rPr>
              <a:t>MASS </a:t>
            </a:r>
            <a:r>
              <a:rPr lang="en-US" dirty="0" err="1">
                <a:cs typeface="Arial" panose="020B0604020202020204" pitchFamily="34" charset="0"/>
              </a:rPr>
              <a:t>FieldScope</a:t>
            </a:r>
            <a:endParaRPr lang="en-US" dirty="0">
              <a:cs typeface="Arial" panose="020B0604020202020204" pitchFamily="34" charset="0"/>
            </a:endParaRPr>
          </a:p>
        </p:txBody>
      </p:sp>
      <p:pic>
        <p:nvPicPr>
          <p:cNvPr id="2050" name="Picture 2"/>
          <p:cNvPicPr>
            <a:picLocks noChangeAspect="1" noChangeArrowheads="1"/>
          </p:cNvPicPr>
          <p:nvPr/>
        </p:nvPicPr>
        <p:blipFill>
          <a:blip r:embed="rId3" cstate="print"/>
          <a:srcRect l="2176" t="16418" r="3053" b="4431"/>
          <a:stretch>
            <a:fillRect/>
          </a:stretch>
        </p:blipFill>
        <p:spPr bwMode="auto">
          <a:xfrm>
            <a:off x="142522" y="2514600"/>
            <a:ext cx="8925278" cy="4191000"/>
          </a:xfrm>
          <a:prstGeom prst="rect">
            <a:avLst/>
          </a:prstGeom>
          <a:noFill/>
          <a:ln w="9525">
            <a:noFill/>
            <a:miter lim="800000"/>
            <a:headEnd/>
            <a:tailEnd/>
          </a:ln>
        </p:spPr>
      </p:pic>
      <p:sp>
        <p:nvSpPr>
          <p:cNvPr id="4" name="TextBox 3"/>
          <p:cNvSpPr txBox="1"/>
          <p:nvPr/>
        </p:nvSpPr>
        <p:spPr>
          <a:xfrm>
            <a:off x="2286000" y="1230868"/>
            <a:ext cx="4455066" cy="369332"/>
          </a:xfrm>
          <a:prstGeom prst="rect">
            <a:avLst/>
          </a:prstGeom>
          <a:noFill/>
        </p:spPr>
        <p:txBody>
          <a:bodyPr wrap="none" rtlCol="0">
            <a:spAutoFit/>
          </a:bodyPr>
          <a:lstStyle/>
          <a:p>
            <a:r>
              <a:rPr lang="en-US" dirty="0">
                <a:latin typeface="+mj-lt"/>
                <a:cs typeface="Arial" panose="020B0604020202020204" pitchFamily="34" charset="0"/>
              </a:rPr>
              <a:t>Mid-Atlantic Sustainable Schools </a:t>
            </a:r>
            <a:r>
              <a:rPr lang="en-US" dirty="0" err="1">
                <a:latin typeface="+mj-lt"/>
                <a:cs typeface="Arial" panose="020B0604020202020204" pitchFamily="34" charset="0"/>
              </a:rPr>
              <a:t>FieldScope</a:t>
            </a:r>
            <a:endParaRPr lang="en-US" dirty="0">
              <a:latin typeface="+mj-lt"/>
              <a:cs typeface="Arial" panose="020B0604020202020204" pitchFamily="34" charset="0"/>
            </a:endParaRPr>
          </a:p>
        </p:txBody>
      </p:sp>
    </p:spTree>
    <p:extLst>
      <p:ext uri="{BB962C8B-B14F-4D97-AF65-F5344CB8AC3E}">
        <p14:creationId xmlns:p14="http://schemas.microsoft.com/office/powerpoint/2010/main" val="2176954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271C58-D41C-47F3-874F-929047F70D41}"/>
              </a:ext>
            </a:extLst>
          </p:cNvPr>
          <p:cNvSpPr>
            <a:spLocks noGrp="1"/>
          </p:cNvSpPr>
          <p:nvPr>
            <p:ph idx="1"/>
          </p:nvPr>
        </p:nvSpPr>
        <p:spPr/>
        <p:txBody>
          <a:bodyPr/>
          <a:lstStyle/>
          <a:p>
            <a:endParaRPr lang="en-US" dirty="0">
              <a:hlinkClick r:id="rId2"/>
            </a:endParaRPr>
          </a:p>
          <a:p>
            <a:r>
              <a:rPr lang="en-US" dirty="0">
                <a:hlinkClick r:id="rId2"/>
              </a:rPr>
              <a:t>https://www.tandfonline.com/doi/full/10.1080/1533015X.2014.983658?scroll=top&amp;needAccess=true</a:t>
            </a:r>
            <a:r>
              <a:rPr lang="en-US" dirty="0"/>
              <a:t> </a:t>
            </a:r>
          </a:p>
          <a:p>
            <a:pPr marL="0" indent="0">
              <a:buNone/>
            </a:pPr>
            <a:endParaRPr lang="en-US" dirty="0"/>
          </a:p>
          <a:p>
            <a:r>
              <a:rPr lang="en-US" dirty="0">
                <a:hlinkClick r:id="rId3"/>
              </a:rPr>
              <a:t>http://www.baltimoresustainability.org/wp-content/uploads/2017/08/Maryland-Green-Schools_FY18-presentation.pdf</a:t>
            </a:r>
            <a:r>
              <a:rPr lang="en-US" dirty="0"/>
              <a:t> </a:t>
            </a:r>
          </a:p>
        </p:txBody>
      </p:sp>
      <p:sp>
        <p:nvSpPr>
          <p:cNvPr id="3" name="Title 2">
            <a:extLst>
              <a:ext uri="{FF2B5EF4-FFF2-40B4-BE49-F238E27FC236}">
                <a16:creationId xmlns:a16="http://schemas.microsoft.com/office/drawing/2014/main" id="{29194A63-9D8A-40BA-9A68-67D821164A2D}"/>
              </a:ext>
            </a:extLst>
          </p:cNvPr>
          <p:cNvSpPr>
            <a:spLocks noGrp="1"/>
          </p:cNvSpPr>
          <p:nvPr>
            <p:ph type="title"/>
          </p:nvPr>
        </p:nvSpPr>
        <p:spPr/>
        <p:txBody>
          <a:bodyPr/>
          <a:lstStyle/>
          <a:p>
            <a:r>
              <a:rPr lang="en-US" dirty="0"/>
              <a:t>Supporting evidence</a:t>
            </a:r>
          </a:p>
        </p:txBody>
      </p:sp>
    </p:spTree>
    <p:extLst>
      <p:ext uri="{BB962C8B-B14F-4D97-AF65-F5344CB8AC3E}">
        <p14:creationId xmlns:p14="http://schemas.microsoft.com/office/powerpoint/2010/main" val="225421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839200" cy="6324600"/>
          </a:xfrm>
        </p:spPr>
        <p:txBody>
          <a:bodyPr>
            <a:normAutofit lnSpcReduction="10000"/>
          </a:bodyPr>
          <a:lstStyle/>
          <a:p>
            <a:pPr marL="238125" indent="-20638">
              <a:spcAft>
                <a:spcPct val="10000"/>
              </a:spcAft>
              <a:buFont typeface="Wingdings 2" charset="0"/>
              <a:buNone/>
              <a:defRPr/>
            </a:pPr>
            <a:r>
              <a:rPr lang="en-US" b="1" dirty="0">
                <a:latin typeface="+mj-lt"/>
                <a:cs typeface="Arial" pitchFamily="34" charset="0"/>
              </a:rPr>
              <a:t>1.  Curriculum and Instruction</a:t>
            </a:r>
          </a:p>
          <a:p>
            <a:pPr marL="1830388" lvl="2">
              <a:lnSpc>
                <a:spcPct val="90000"/>
              </a:lnSpc>
              <a:spcAft>
                <a:spcPct val="10000"/>
              </a:spcAft>
              <a:buFont typeface="Wingdings 2" charset="0"/>
              <a:buNone/>
              <a:defRPr/>
            </a:pPr>
            <a:r>
              <a:rPr lang="en-US" dirty="0">
                <a:latin typeface="+mj-lt"/>
                <a:cs typeface="Arial" pitchFamily="34" charset="0"/>
              </a:rPr>
              <a:t>1.1. Environmental Issue Instruction</a:t>
            </a:r>
          </a:p>
          <a:p>
            <a:pPr marL="1830388" lvl="2">
              <a:lnSpc>
                <a:spcPct val="90000"/>
              </a:lnSpc>
              <a:spcAft>
                <a:spcPct val="10000"/>
              </a:spcAft>
              <a:buFont typeface="Wingdings 2" charset="0"/>
              <a:buNone/>
              <a:defRPr/>
            </a:pPr>
            <a:r>
              <a:rPr lang="en-US" dirty="0">
                <a:latin typeface="+mj-lt"/>
                <a:cs typeface="Arial" pitchFamily="34" charset="0"/>
              </a:rPr>
              <a:t>1.2. Professional Development</a:t>
            </a:r>
          </a:p>
          <a:p>
            <a:pPr marL="1830388" lvl="2">
              <a:lnSpc>
                <a:spcPct val="90000"/>
              </a:lnSpc>
              <a:spcAft>
                <a:spcPct val="10000"/>
              </a:spcAft>
              <a:buFont typeface="Wingdings 2" charset="0"/>
              <a:buNone/>
              <a:defRPr/>
            </a:pPr>
            <a:r>
              <a:rPr lang="en-US" dirty="0">
                <a:latin typeface="+mj-lt"/>
                <a:cs typeface="Arial" pitchFamily="34" charset="0"/>
              </a:rPr>
              <a:t>1.3. School-Wide Environmental Behavior Changes (not required)</a:t>
            </a:r>
          </a:p>
          <a:p>
            <a:pPr marL="1830388" lvl="2">
              <a:lnSpc>
                <a:spcPct val="90000"/>
              </a:lnSpc>
              <a:spcAft>
                <a:spcPct val="10000"/>
              </a:spcAft>
              <a:buFont typeface="Wingdings 2" charset="0"/>
              <a:buNone/>
              <a:defRPr/>
            </a:pPr>
            <a:r>
              <a:rPr lang="en-US" dirty="0">
                <a:latin typeface="+mj-lt"/>
                <a:cs typeface="Arial" pitchFamily="34" charset="0"/>
              </a:rPr>
              <a:t>1.4. Celebration</a:t>
            </a:r>
            <a:endParaRPr lang="en-US" sz="500" dirty="0">
              <a:latin typeface="+mj-lt"/>
              <a:cs typeface="Arial" pitchFamily="34" charset="0"/>
            </a:endParaRPr>
          </a:p>
          <a:p>
            <a:pPr marL="238125" indent="-20638">
              <a:lnSpc>
                <a:spcPct val="90000"/>
              </a:lnSpc>
              <a:spcAft>
                <a:spcPct val="10000"/>
              </a:spcAft>
              <a:buFont typeface="Wingdings 2" charset="0"/>
              <a:buNone/>
              <a:defRPr/>
            </a:pPr>
            <a:r>
              <a:rPr lang="en-US" dirty="0">
                <a:latin typeface="+mj-lt"/>
                <a:cs typeface="Arial" pitchFamily="34" charset="0"/>
              </a:rPr>
              <a:t>  </a:t>
            </a:r>
            <a:r>
              <a:rPr lang="en-US" b="1" dirty="0">
                <a:latin typeface="+mj-lt"/>
                <a:cs typeface="Arial" pitchFamily="34" charset="0"/>
              </a:rPr>
              <a:t>2. </a:t>
            </a:r>
            <a:r>
              <a:rPr lang="en-US" b="1" i="1" dirty="0">
                <a:latin typeface="+mj-lt"/>
                <a:cs typeface="Arial" pitchFamily="34" charset="0"/>
              </a:rPr>
              <a:t>Student-driven Sustainable Practices </a:t>
            </a:r>
            <a:r>
              <a:rPr lang="en-US" b="1" dirty="0">
                <a:latin typeface="+mj-lt"/>
                <a:cs typeface="Arial" pitchFamily="34" charset="0"/>
              </a:rPr>
              <a:t>(Choose 4)</a:t>
            </a:r>
          </a:p>
          <a:p>
            <a:pPr marL="1830388" lvl="2">
              <a:lnSpc>
                <a:spcPct val="90000"/>
              </a:lnSpc>
              <a:spcAft>
                <a:spcPct val="10000"/>
              </a:spcAft>
              <a:buFont typeface="Wingdings 2" charset="0"/>
              <a:buNone/>
              <a:defRPr/>
            </a:pPr>
            <a:r>
              <a:rPr lang="en-US" dirty="0">
                <a:latin typeface="+mj-lt"/>
                <a:cs typeface="Arial" pitchFamily="34" charset="0"/>
              </a:rPr>
              <a:t>2.1. Water Conservation/Pollution Prevention</a:t>
            </a:r>
          </a:p>
          <a:p>
            <a:pPr marL="1830388" lvl="2">
              <a:lnSpc>
                <a:spcPct val="90000"/>
              </a:lnSpc>
              <a:spcAft>
                <a:spcPct val="10000"/>
              </a:spcAft>
              <a:buFont typeface="Wingdings 2" charset="0"/>
              <a:buNone/>
              <a:defRPr/>
            </a:pPr>
            <a:r>
              <a:rPr lang="en-US" dirty="0">
                <a:latin typeface="+mj-lt"/>
                <a:cs typeface="Arial" pitchFamily="34" charset="0"/>
              </a:rPr>
              <a:t>2.2. Energy Conservation</a:t>
            </a:r>
          </a:p>
          <a:p>
            <a:pPr marL="1830388" lvl="2">
              <a:lnSpc>
                <a:spcPct val="90000"/>
              </a:lnSpc>
              <a:spcAft>
                <a:spcPct val="10000"/>
              </a:spcAft>
              <a:buFont typeface="Wingdings 2" charset="0"/>
              <a:buNone/>
              <a:defRPr/>
            </a:pPr>
            <a:r>
              <a:rPr lang="en-US" dirty="0">
                <a:latin typeface="+mj-lt"/>
                <a:cs typeface="Arial" pitchFamily="34" charset="0"/>
              </a:rPr>
              <a:t>2.3. Solid Waste Reduction</a:t>
            </a:r>
          </a:p>
          <a:p>
            <a:pPr marL="1830388" lvl="2">
              <a:lnSpc>
                <a:spcPct val="90000"/>
              </a:lnSpc>
              <a:spcAft>
                <a:spcPct val="10000"/>
              </a:spcAft>
              <a:buFont typeface="Wingdings 2" charset="0"/>
              <a:buNone/>
              <a:defRPr/>
            </a:pPr>
            <a:r>
              <a:rPr lang="en-US" dirty="0">
                <a:latin typeface="+mj-lt"/>
                <a:cs typeface="Arial" pitchFamily="34" charset="0"/>
              </a:rPr>
              <a:t>2.4. Habitat Restoration</a:t>
            </a:r>
          </a:p>
          <a:p>
            <a:pPr marL="1830388" lvl="2">
              <a:lnSpc>
                <a:spcPct val="90000"/>
              </a:lnSpc>
              <a:spcAft>
                <a:spcPct val="10000"/>
              </a:spcAft>
              <a:buFont typeface="Wingdings 2" charset="0"/>
              <a:buNone/>
              <a:defRPr/>
            </a:pPr>
            <a:r>
              <a:rPr lang="en-US" dirty="0">
                <a:latin typeface="+mj-lt"/>
                <a:cs typeface="Arial" pitchFamily="34" charset="0"/>
              </a:rPr>
              <a:t>2.5. Structures for Environmental Learning</a:t>
            </a:r>
          </a:p>
          <a:p>
            <a:pPr marL="1830388" lvl="2">
              <a:lnSpc>
                <a:spcPct val="90000"/>
              </a:lnSpc>
              <a:spcAft>
                <a:spcPct val="10000"/>
              </a:spcAft>
              <a:buFont typeface="Wingdings 2" charset="0"/>
              <a:buNone/>
              <a:defRPr/>
            </a:pPr>
            <a:r>
              <a:rPr lang="en-US" dirty="0">
                <a:latin typeface="+mj-lt"/>
                <a:cs typeface="Arial" pitchFamily="34" charset="0"/>
              </a:rPr>
              <a:t>2.6. Responsible Transportation</a:t>
            </a:r>
          </a:p>
          <a:p>
            <a:pPr marL="1830388" lvl="2">
              <a:lnSpc>
                <a:spcPct val="90000"/>
              </a:lnSpc>
              <a:spcAft>
                <a:spcPct val="15000"/>
              </a:spcAft>
              <a:buFont typeface="Wingdings 2" charset="0"/>
              <a:buNone/>
              <a:defRPr/>
            </a:pPr>
            <a:r>
              <a:rPr lang="en-US" dirty="0">
                <a:latin typeface="+mj-lt"/>
                <a:cs typeface="Arial" pitchFamily="34" charset="0"/>
              </a:rPr>
              <a:t>2.7. Healthy School Environment</a:t>
            </a:r>
            <a:endParaRPr lang="en-US" sz="800" dirty="0">
              <a:latin typeface="+mj-lt"/>
              <a:cs typeface="Arial" pitchFamily="34" charset="0"/>
            </a:endParaRPr>
          </a:p>
          <a:p>
            <a:pPr marL="238125" indent="-20638">
              <a:lnSpc>
                <a:spcPct val="90000"/>
              </a:lnSpc>
              <a:buFont typeface="Monotype Sorts" pitchFamily="2" charset="2"/>
              <a:buNone/>
              <a:defRPr/>
            </a:pPr>
            <a:r>
              <a:rPr lang="en-US" b="1" dirty="0">
                <a:latin typeface="+mj-lt"/>
                <a:cs typeface="Arial" pitchFamily="34" charset="0"/>
              </a:rPr>
              <a:t>   3. Community Partnerships, Awards, and Special 	Recognition:</a:t>
            </a:r>
          </a:p>
          <a:p>
            <a:pPr marL="1830388" lvl="2">
              <a:lnSpc>
                <a:spcPct val="90000"/>
              </a:lnSpc>
              <a:spcAft>
                <a:spcPct val="10000"/>
              </a:spcAft>
              <a:buFont typeface="Wingdings 2" charset="0"/>
              <a:buNone/>
              <a:defRPr/>
            </a:pPr>
            <a:r>
              <a:rPr lang="en-US" dirty="0">
                <a:latin typeface="+mj-lt"/>
                <a:cs typeface="Arial" pitchFamily="34" charset="0"/>
              </a:rPr>
              <a:t>3.1. Community Partnerships</a:t>
            </a:r>
          </a:p>
          <a:p>
            <a:pPr marL="1830388" lvl="2">
              <a:lnSpc>
                <a:spcPct val="90000"/>
              </a:lnSpc>
              <a:spcAft>
                <a:spcPct val="10000"/>
              </a:spcAft>
              <a:buFont typeface="Wingdings 2" charset="0"/>
              <a:buNone/>
              <a:defRPr/>
            </a:pPr>
            <a:r>
              <a:rPr lang="en-US" dirty="0">
                <a:latin typeface="+mj-lt"/>
                <a:cs typeface="Arial" pitchFamily="34" charset="0"/>
              </a:rPr>
              <a:t>3.2. Awards and Recognition (not required)</a:t>
            </a:r>
          </a:p>
        </p:txBody>
      </p:sp>
      <p:sp>
        <p:nvSpPr>
          <p:cNvPr id="3" name="Rounded Rectangle 2"/>
          <p:cNvSpPr/>
          <p:nvPr/>
        </p:nvSpPr>
        <p:spPr>
          <a:xfrm>
            <a:off x="6705600" y="152400"/>
            <a:ext cx="2286000" cy="685800"/>
          </a:xfrm>
          <a:prstGeom prst="roundRect">
            <a:avLst>
              <a:gd name="adj" fmla="val 72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INFORMATION</a:t>
            </a:r>
          </a:p>
          <a:p>
            <a:pPr algn="ctr"/>
            <a:r>
              <a:rPr lang="en-US" dirty="0"/>
              <a:t>2) DOCUMENTATION</a:t>
            </a:r>
          </a:p>
        </p:txBody>
      </p:sp>
      <p:sp>
        <p:nvSpPr>
          <p:cNvPr id="4" name="TextBox 3"/>
          <p:cNvSpPr txBox="1"/>
          <p:nvPr/>
        </p:nvSpPr>
        <p:spPr>
          <a:xfrm>
            <a:off x="152400" y="125968"/>
            <a:ext cx="5923545" cy="769441"/>
          </a:xfrm>
          <a:prstGeom prst="rect">
            <a:avLst/>
          </a:prstGeom>
          <a:noFill/>
        </p:spPr>
        <p:txBody>
          <a:bodyPr wrap="none" rtlCol="0">
            <a:spAutoFit/>
          </a:bodyPr>
          <a:lstStyle/>
          <a:p>
            <a:r>
              <a:rPr lang="en-US" sz="4400" b="1" u="sng" dirty="0">
                <a:solidFill>
                  <a:schemeClr val="tx2"/>
                </a:solidFill>
                <a:latin typeface="Calibri" panose="020F0502020204030204" pitchFamily="34" charset="0"/>
              </a:rPr>
              <a:t>Application Breakdown: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ISb"/>
          <p:cNvPicPr>
            <a:picLocks noChangeAspect="1" noChangeArrowheads="1"/>
          </p:cNvPicPr>
          <p:nvPr/>
        </p:nvPicPr>
        <p:blipFill>
          <a:blip r:embed="rId3" cstate="print"/>
          <a:srcRect/>
          <a:stretch>
            <a:fillRect/>
          </a:stretch>
        </p:blipFill>
        <p:spPr bwMode="auto">
          <a:xfrm>
            <a:off x="109788" y="770626"/>
            <a:ext cx="1752600" cy="2819400"/>
          </a:xfrm>
          <a:prstGeom prst="rect">
            <a:avLst/>
          </a:prstGeom>
          <a:noFill/>
          <a:ln w="38100">
            <a:solidFill>
              <a:schemeClr val="tx1"/>
            </a:solidFill>
            <a:miter lim="800000"/>
            <a:headEnd/>
            <a:tailEnd/>
          </a:ln>
        </p:spPr>
      </p:pic>
      <p:pic>
        <p:nvPicPr>
          <p:cNvPr id="4" name="Picture 6" descr="forestloakb"/>
          <p:cNvPicPr>
            <a:picLocks noGrp="1" noChangeAspect="1" noChangeArrowheads="1"/>
          </p:cNvPicPr>
          <p:nvPr>
            <p:ph idx="1"/>
          </p:nvPr>
        </p:nvPicPr>
        <p:blipFill>
          <a:blip r:embed="rId4" cstate="print"/>
          <a:srcRect/>
          <a:stretch>
            <a:fillRect/>
          </a:stretch>
        </p:blipFill>
        <p:spPr bwMode="auto">
          <a:xfrm>
            <a:off x="509" y="3807965"/>
            <a:ext cx="2236546" cy="2961737"/>
          </a:xfrm>
          <a:prstGeom prst="rect">
            <a:avLst/>
          </a:prstGeom>
          <a:noFill/>
          <a:ln w="38100">
            <a:solidFill>
              <a:srgbClr val="000000"/>
            </a:solidFill>
            <a:miter lim="800000"/>
            <a:headEnd/>
            <a:tailEnd/>
          </a:ln>
        </p:spPr>
      </p:pic>
      <p:sp>
        <p:nvSpPr>
          <p:cNvPr id="3" name="Title 2"/>
          <p:cNvSpPr>
            <a:spLocks noGrp="1"/>
          </p:cNvSpPr>
          <p:nvPr>
            <p:ph type="title"/>
          </p:nvPr>
        </p:nvSpPr>
        <p:spPr>
          <a:xfrm>
            <a:off x="113581" y="112143"/>
            <a:ext cx="8839200" cy="914400"/>
          </a:xfrm>
        </p:spPr>
        <p:txBody>
          <a:bodyPr>
            <a:noAutofit/>
          </a:bodyPr>
          <a:lstStyle/>
          <a:p>
            <a:pPr algn="r"/>
            <a:r>
              <a:rPr lang="en-US" sz="3600" b="1" dirty="0">
                <a:cs typeface="Arial" panose="020B0604020202020204" pitchFamily="34" charset="0"/>
              </a:rPr>
              <a:t>1.1. Environmental Issue Instruction</a:t>
            </a:r>
            <a:endParaRPr lang="en-US"/>
          </a:p>
        </p:txBody>
      </p:sp>
      <p:sp>
        <p:nvSpPr>
          <p:cNvPr id="10" name="Rectangle 9"/>
          <p:cNvSpPr/>
          <p:nvPr/>
        </p:nvSpPr>
        <p:spPr>
          <a:xfrm>
            <a:off x="2541561" y="1130236"/>
            <a:ext cx="6232584" cy="1938992"/>
          </a:xfrm>
          <a:prstGeom prst="rect">
            <a:avLst/>
          </a:prstGeom>
          <a:solidFill>
            <a:schemeClr val="bg1"/>
          </a:solidFill>
          <a:ln>
            <a:solidFill>
              <a:schemeClr val="accent1"/>
            </a:solidFill>
          </a:ln>
        </p:spPr>
        <p:txBody>
          <a:bodyPr wrap="square" anchor="t">
            <a:spAutoFit/>
          </a:bodyPr>
          <a:lstStyle/>
          <a:p>
            <a:pPr marL="342900" indent="-342900">
              <a:buFont typeface="Arial" panose="020B0604020202020204" pitchFamily="34" charset="0"/>
              <a:buChar char="•"/>
              <a:defRPr/>
            </a:pPr>
            <a:r>
              <a:rPr lang="en-US" sz="2400" dirty="0">
                <a:latin typeface="Arial" pitchFamily="34" charset="0"/>
                <a:ea typeface="ＭＳ Ｐゴシック" charset="-128"/>
                <a:cs typeface="Arial" pitchFamily="34" charset="0"/>
              </a:rPr>
              <a:t>Instruction in all grades </a:t>
            </a:r>
            <a:r>
              <a:rPr lang="en-US" sz="2400" dirty="0">
                <a:highlight>
                  <a:srgbClr val="FFFF00"/>
                </a:highlight>
                <a:latin typeface="Arial" pitchFamily="34" charset="0"/>
                <a:ea typeface="ＭＳ Ｐゴシック" charset="-128"/>
                <a:cs typeface="Arial" pitchFamily="34" charset="0"/>
              </a:rPr>
              <a:t>(embedded in science curriculum)</a:t>
            </a:r>
            <a:r>
              <a:rPr lang="en-US" sz="2400" dirty="0">
                <a:latin typeface="Arial" pitchFamily="34" charset="0"/>
                <a:ea typeface="ＭＳ Ｐゴシック" charset="-128"/>
                <a:cs typeface="Arial" pitchFamily="34" charset="0"/>
              </a:rPr>
              <a:t> </a:t>
            </a:r>
            <a:endParaRPr lang="en-US"/>
          </a:p>
          <a:p>
            <a:pPr marL="342900" indent="-342900">
              <a:buFont typeface="Arial" panose="020B0604020202020204" pitchFamily="34" charset="0"/>
              <a:buChar char="•"/>
              <a:defRPr/>
            </a:pPr>
            <a:endParaRPr lang="en-US" sz="2400" dirty="0">
              <a:latin typeface="Arial" pitchFamily="34" charset="0"/>
              <a:ea typeface="ＭＳ Ｐゴシック" charset="-128"/>
              <a:cs typeface="Arial" pitchFamily="34" charset="0"/>
            </a:endParaRPr>
          </a:p>
          <a:p>
            <a:pPr marL="342900" indent="-342900">
              <a:buFont typeface="Arial" panose="020B0604020202020204" pitchFamily="34" charset="0"/>
              <a:buChar char="•"/>
              <a:defRPr/>
            </a:pPr>
            <a:r>
              <a:rPr lang="en-US" sz="2400" dirty="0">
                <a:latin typeface="Arial" panose="020B0604020202020204" pitchFamily="34" charset="0"/>
                <a:cs typeface="Arial" panose="020B0604020202020204" pitchFamily="34" charset="0"/>
              </a:rPr>
              <a:t>Possibly organize with a chart listing lessons by subject area and grade</a:t>
            </a:r>
          </a:p>
        </p:txBody>
      </p:sp>
      <p:graphicFrame>
        <p:nvGraphicFramePr>
          <p:cNvPr id="7" name="Table 6"/>
          <p:cNvGraphicFramePr>
            <a:graphicFrameLocks noGrp="1"/>
          </p:cNvGraphicFramePr>
          <p:nvPr>
            <p:extLst>
              <p:ext uri="{D42A27DB-BD31-4B8C-83A1-F6EECF244321}">
                <p14:modId xmlns:p14="http://schemas.microsoft.com/office/powerpoint/2010/main" val="2697462956"/>
              </p:ext>
            </p:extLst>
          </p:nvPr>
        </p:nvGraphicFramePr>
        <p:xfrm>
          <a:off x="2895600" y="4383061"/>
          <a:ext cx="6132871" cy="14782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5370871">
                  <a:extLst>
                    <a:ext uri="{9D8B030D-6E8A-4147-A177-3AD203B41FA5}">
                      <a16:colId xmlns:a16="http://schemas.microsoft.com/office/drawing/2014/main" val="20001"/>
                    </a:ext>
                  </a:extLst>
                </a:gridCol>
              </a:tblGrid>
              <a:tr h="0">
                <a:tc>
                  <a:txBody>
                    <a:bodyPr/>
                    <a:lstStyle/>
                    <a:p>
                      <a:r>
                        <a:rPr lang="en-US" sz="1600" dirty="0"/>
                        <a:t>Grade</a:t>
                      </a:r>
                    </a:p>
                  </a:txBody>
                  <a:tcPr/>
                </a:tc>
                <a:tc>
                  <a:txBody>
                    <a:bodyPr/>
                    <a:lstStyle/>
                    <a:p>
                      <a:r>
                        <a:rPr lang="en-US" dirty="0"/>
                        <a:t>Environmental Instruction</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Art</a:t>
                      </a:r>
                      <a:r>
                        <a:rPr lang="en-US" baseline="0" dirty="0"/>
                        <a:t> recycling project,  present to another class</a:t>
                      </a:r>
                      <a:endParaRPr lang="en-US" dirty="0"/>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sz="1600" dirty="0"/>
                        <a:t>Decorating</a:t>
                      </a:r>
                      <a:r>
                        <a:rPr lang="en-US" sz="1600" baseline="0" dirty="0"/>
                        <a:t>  ‘Water Off” signs, creating a recycling dance</a:t>
                      </a:r>
                      <a:endParaRPr lang="en-US" sz="1600" dirty="0"/>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baseline="0" dirty="0"/>
                        <a:t>Conserving water lessons; “Lights out” leader</a:t>
                      </a:r>
                      <a:endParaRPr lang="en-US" dirty="0"/>
                    </a:p>
                  </a:txBody>
                  <a:tcPr/>
                </a:tc>
                <a:extLst>
                  <a:ext uri="{0D108BD9-81ED-4DB2-BD59-A6C34878D82A}">
                    <a16:rowId xmlns:a16="http://schemas.microsoft.com/office/drawing/2014/main" val="10003"/>
                  </a:ext>
                </a:extLst>
              </a:tr>
            </a:tbl>
          </a:graphicData>
        </a:graphic>
      </p:graphicFrame>
      <p:sp>
        <p:nvSpPr>
          <p:cNvPr id="2" name="TextBox 1"/>
          <p:cNvSpPr txBox="1"/>
          <p:nvPr/>
        </p:nvSpPr>
        <p:spPr>
          <a:xfrm>
            <a:off x="2895600" y="5934670"/>
            <a:ext cx="5867312" cy="923330"/>
          </a:xfrm>
          <a:prstGeom prst="rect">
            <a:avLst/>
          </a:prstGeom>
          <a:noFill/>
        </p:spPr>
        <p:txBody>
          <a:bodyPr wrap="none" rtlCol="0">
            <a:spAutoFit/>
          </a:bodyPr>
          <a:lstStyle/>
          <a:p>
            <a:r>
              <a:rPr lang="en-US" dirty="0"/>
              <a:t>The baseline is to have instruction in all grades. A stronger </a:t>
            </a:r>
          </a:p>
          <a:p>
            <a:r>
              <a:rPr lang="en-US" dirty="0"/>
              <a:t>application would include all grades, multiple subjects</a:t>
            </a:r>
          </a:p>
          <a:p>
            <a:r>
              <a:rPr lang="en-US" dirty="0"/>
              <a:t> (as shown above)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66725"/>
            <a:ext cx="8915400" cy="1362075"/>
          </a:xfrm>
        </p:spPr>
        <p:txBody>
          <a:bodyPr>
            <a:normAutofit/>
          </a:bodyPr>
          <a:lstStyle/>
          <a:p>
            <a:pPr marL="0" indent="0">
              <a:buNone/>
            </a:pPr>
            <a:r>
              <a:rPr lang="en-US" sz="3600" b="1" dirty="0">
                <a:solidFill>
                  <a:schemeClr val="bg1"/>
                </a:solidFill>
                <a:latin typeface="+mj-lt"/>
                <a:cs typeface="Arial" panose="020B0604020202020204" pitchFamily="34" charset="0"/>
              </a:rPr>
              <a:t>1.2. Professional Development</a:t>
            </a:r>
          </a:p>
          <a:p>
            <a:pPr marL="0" indent="0">
              <a:buNone/>
            </a:pPr>
            <a:r>
              <a:rPr lang="en-US" dirty="0">
                <a:solidFill>
                  <a:schemeClr val="bg1"/>
                </a:solidFill>
                <a:latin typeface="+mj-lt"/>
                <a:cs typeface="Arial" panose="020B0604020202020204" pitchFamily="34" charset="0"/>
              </a:rPr>
              <a:t>1.2.1. All staff is aware of the Green School application process</a:t>
            </a:r>
            <a:endParaRPr lang="en-US" dirty="0">
              <a:latin typeface="+mj-lt"/>
              <a:cs typeface="Arial" panose="020B0604020202020204" pitchFamily="34" charset="0"/>
            </a:endParaRPr>
          </a:p>
        </p:txBody>
      </p:sp>
      <p:sp>
        <p:nvSpPr>
          <p:cNvPr id="7" name="Content Placeholder 2"/>
          <p:cNvSpPr txBox="1">
            <a:spLocks/>
          </p:cNvSpPr>
          <p:nvPr/>
        </p:nvSpPr>
        <p:spPr>
          <a:xfrm>
            <a:off x="342900" y="2581147"/>
            <a:ext cx="8686800" cy="1838453"/>
          </a:xfrm>
          <a:prstGeom prst="rect">
            <a:avLst/>
          </a:prstGeom>
        </p:spPr>
        <p:txBody>
          <a:bodyPr vert="horz" lIns="91440" tIns="45720" rIns="91440" bIns="45720" rtlCol="0" anchor="t">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fontAlgn="base"/>
            <a:r>
              <a:rPr lang="en-US">
                <a:latin typeface="+mj-lt"/>
              </a:rPr>
              <a:t>Whole staff presentation on Maryland Green Schools Program provided by a Green Center/Green Leader (Gerrie)</a:t>
            </a:r>
            <a:endParaRPr lang="en-US" dirty="0">
              <a:latin typeface="+mj-lt"/>
            </a:endParaRPr>
          </a:p>
          <a:p>
            <a:pPr fontAlgn="base"/>
            <a:endParaRPr lang="en-US" dirty="0">
              <a:latin typeface="+mj-lt"/>
            </a:endParaRPr>
          </a:p>
          <a:p>
            <a:pPr fontAlgn="base"/>
            <a:r>
              <a:rPr lang="en-US">
                <a:latin typeface="+mj-lt"/>
              </a:rPr>
              <a:t>Must keep copy of agenda showing Green Schools</a:t>
            </a:r>
            <a:endParaRPr lang="en-US" dirty="0">
              <a:latin typeface="+mj-lt"/>
            </a:endParaRPr>
          </a:p>
          <a:p>
            <a:pPr fontAlgn="base"/>
            <a:r>
              <a:rPr lang="en-US">
                <a:latin typeface="+mj-lt"/>
              </a:rPr>
              <a:t>Must keep scanned copy of the sign-in sheet</a:t>
            </a:r>
            <a:endParaRPr lang="en-US"/>
          </a:p>
        </p:txBody>
      </p:sp>
    </p:spTree>
    <p:extLst>
      <p:ext uri="{BB962C8B-B14F-4D97-AF65-F5344CB8AC3E}">
        <p14:creationId xmlns:p14="http://schemas.microsoft.com/office/powerpoint/2010/main" val="4226400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1"/>
            <a:ext cx="8617122" cy="5943600"/>
          </a:xfrm>
        </p:spPr>
        <p:txBody>
          <a:bodyPr vert="horz" lIns="91440" tIns="45720" rIns="91440" bIns="45720" rtlCol="0" anchor="t">
            <a:normAutofit fontScale="55000" lnSpcReduction="20000"/>
          </a:bodyPr>
          <a:lstStyle/>
          <a:p>
            <a:pPr marL="0" indent="0">
              <a:lnSpc>
                <a:spcPct val="120000"/>
              </a:lnSpc>
              <a:buNone/>
            </a:pPr>
            <a:endParaRPr lang="en-US" sz="3200" b="1" dirty="0">
              <a:latin typeface="+mj-lt"/>
              <a:cs typeface="Arial" panose="020B0604020202020204" pitchFamily="34" charset="0"/>
            </a:endParaRPr>
          </a:p>
          <a:p>
            <a:pPr marL="0" indent="0" algn="ctr">
              <a:lnSpc>
                <a:spcPct val="120000"/>
              </a:lnSpc>
              <a:buNone/>
            </a:pPr>
            <a:r>
              <a:rPr lang="en-US" sz="3200" b="1" dirty="0">
                <a:solidFill>
                  <a:schemeClr val="bg1"/>
                </a:solidFill>
                <a:latin typeface="+mj-lt"/>
                <a:cs typeface="Arial" panose="020B0604020202020204" pitchFamily="34" charset="0"/>
              </a:rPr>
              <a:t>in the past </a:t>
            </a:r>
            <a:r>
              <a:rPr lang="en-US" sz="3200" b="1" u="sng" dirty="0">
                <a:solidFill>
                  <a:schemeClr val="bg1"/>
                </a:solidFill>
                <a:latin typeface="+mj-lt"/>
                <a:cs typeface="Arial" panose="020B0604020202020204" pitchFamily="34" charset="0"/>
              </a:rPr>
              <a:t>4 years</a:t>
            </a:r>
          </a:p>
          <a:p>
            <a:pPr marL="0" indent="0" algn="ctr">
              <a:lnSpc>
                <a:spcPct val="120000"/>
              </a:lnSpc>
              <a:buNone/>
            </a:pPr>
            <a:r>
              <a:rPr lang="en-US" sz="4000" b="1" dirty="0">
                <a:latin typeface="+mj-lt"/>
                <a:cs typeface="Arial" panose="020B0604020202020204" pitchFamily="34" charset="0"/>
              </a:rPr>
              <a:t>Information should include dates, length of time, teachers’ names, grade levels, and numbers of teachers.  </a:t>
            </a:r>
          </a:p>
          <a:p>
            <a:pPr fontAlgn="base">
              <a:lnSpc>
                <a:spcPct val="120000"/>
              </a:lnSpc>
            </a:pPr>
            <a:r>
              <a:rPr lang="en-US" sz="4000" dirty="0">
                <a:latin typeface="+mj-lt"/>
                <a:cs typeface="Arial" panose="020B0604020202020204" pitchFamily="34" charset="0"/>
              </a:rPr>
              <a:t>MAEOE Conference </a:t>
            </a:r>
          </a:p>
          <a:p>
            <a:pPr fontAlgn="base">
              <a:lnSpc>
                <a:spcPct val="120000"/>
              </a:lnSpc>
            </a:pPr>
            <a:r>
              <a:rPr lang="en-US" sz="4000" dirty="0">
                <a:highlight>
                  <a:srgbClr val="FFFF00"/>
                </a:highlight>
                <a:latin typeface="+mj-lt"/>
                <a:cs typeface="Arial" panose="020B0604020202020204" pitchFamily="34" charset="0"/>
              </a:rPr>
              <a:t>Environmental education workshops</a:t>
            </a:r>
            <a:r>
              <a:rPr lang="en-US" sz="4000" dirty="0">
                <a:latin typeface="+mj-lt"/>
                <a:cs typeface="Arial" panose="020B0604020202020204" pitchFamily="34" charset="0"/>
              </a:rPr>
              <a:t>. For example: </a:t>
            </a:r>
          </a:p>
          <a:p>
            <a:pPr marL="575945" lvl="1" fontAlgn="base">
              <a:lnSpc>
                <a:spcPct val="120000"/>
              </a:lnSpc>
            </a:pPr>
            <a:r>
              <a:rPr lang="en-US" sz="4000" dirty="0">
                <a:latin typeface="+mj-lt"/>
                <a:cs typeface="Arial" panose="020B0604020202020204" pitchFamily="34" charset="0"/>
              </a:rPr>
              <a:t>Kindergarten MEWEE field trip training, Youth Environmental Action Summit Mentor Training (Offered by the Ward Museum - $150/1 CPD credit). Also, Project WET, Project Wild, Project Learning Tree, Flying Wild.  </a:t>
            </a:r>
          </a:p>
          <a:p>
            <a:pPr fontAlgn="base">
              <a:lnSpc>
                <a:spcPct val="120000"/>
              </a:lnSpc>
            </a:pPr>
            <a:r>
              <a:rPr lang="en-US" sz="4000" dirty="0">
                <a:latin typeface="+mj-lt"/>
                <a:cs typeface="Arial" panose="020B0604020202020204" pitchFamily="34" charset="0"/>
              </a:rPr>
              <a:t>Environmental speakers presenting P.D. (not just info sessions) at staff meetings or workshops (NOT at school wide assemblies with students)</a:t>
            </a:r>
          </a:p>
          <a:p>
            <a:pPr fontAlgn="base">
              <a:lnSpc>
                <a:spcPct val="120000"/>
              </a:lnSpc>
            </a:pPr>
            <a:r>
              <a:rPr lang="en-US" sz="4000" dirty="0">
                <a:latin typeface="+mj-lt"/>
                <a:cs typeface="Arial" panose="020B0604020202020204" pitchFamily="34" charset="0"/>
              </a:rPr>
              <a:t>Environmental Education focused webinars</a:t>
            </a:r>
          </a:p>
          <a:p>
            <a:pPr fontAlgn="base"/>
            <a:r>
              <a:rPr lang="en-US" sz="4000" dirty="0">
                <a:cs typeface="Arial" panose="020B0604020202020204" pitchFamily="34" charset="0"/>
              </a:rPr>
              <a:t>Bachelor’s or other degrees in Environmental Science</a:t>
            </a:r>
          </a:p>
          <a:p>
            <a:pPr fontAlgn="base"/>
            <a:r>
              <a:rPr lang="en-US" sz="4000" dirty="0">
                <a:cs typeface="Arial" panose="020B0604020202020204" pitchFamily="34" charset="0"/>
              </a:rPr>
              <a:t>MAEOE Environmental Educator Certification</a:t>
            </a:r>
            <a:endParaRPr lang="en-US" sz="4000" dirty="0">
              <a:latin typeface="+mj-lt"/>
            </a:endParaRPr>
          </a:p>
        </p:txBody>
      </p:sp>
      <p:sp>
        <p:nvSpPr>
          <p:cNvPr id="2" name="Rectangle 1"/>
          <p:cNvSpPr/>
          <p:nvPr/>
        </p:nvSpPr>
        <p:spPr>
          <a:xfrm>
            <a:off x="355600" y="316127"/>
            <a:ext cx="8490122" cy="1077218"/>
          </a:xfrm>
          <a:prstGeom prst="rect">
            <a:avLst/>
          </a:prstGeom>
        </p:spPr>
        <p:txBody>
          <a:bodyPr wrap="square" anchor="t">
            <a:spAutoFit/>
          </a:bodyPr>
          <a:lstStyle/>
          <a:p>
            <a:r>
              <a:rPr lang="en-US" sz="3600" b="1" dirty="0">
                <a:solidFill>
                  <a:schemeClr val="bg1"/>
                </a:solidFill>
                <a:cs typeface="Arial" panose="020B0604020202020204" pitchFamily="34" charset="0"/>
              </a:rPr>
              <a:t>1.2. Professional Development</a:t>
            </a:r>
          </a:p>
          <a:p>
            <a:r>
              <a:rPr lang="en-US" sz="2800" dirty="0">
                <a:solidFill>
                  <a:schemeClr val="bg1"/>
                </a:solidFill>
                <a:latin typeface="+mj-lt"/>
                <a:cs typeface="Arial" panose="020B0604020202020204" pitchFamily="34" charset="0"/>
              </a:rPr>
              <a:t>At least </a:t>
            </a:r>
            <a:r>
              <a:rPr lang="en-US" sz="2800" dirty="0">
                <a:solidFill>
                  <a:schemeClr val="bg1"/>
                </a:solidFill>
                <a:highlight>
                  <a:srgbClr val="FF0000"/>
                </a:highlight>
                <a:latin typeface="+mj-lt"/>
                <a:cs typeface="Arial" panose="020B0604020202020204" pitchFamily="34" charset="0"/>
              </a:rPr>
              <a:t>10%</a:t>
            </a:r>
            <a:r>
              <a:rPr lang="en-US" sz="2800" dirty="0">
                <a:solidFill>
                  <a:schemeClr val="bg1"/>
                </a:solidFill>
                <a:latin typeface="+mj-lt"/>
                <a:cs typeface="Arial" panose="020B0604020202020204" pitchFamily="34" charset="0"/>
              </a:rPr>
              <a:t> of teachers have participated in EE PD</a:t>
            </a:r>
          </a:p>
        </p:txBody>
      </p:sp>
    </p:spTree>
    <p:extLst>
      <p:ext uri="{BB962C8B-B14F-4D97-AF65-F5344CB8AC3E}">
        <p14:creationId xmlns:p14="http://schemas.microsoft.com/office/powerpoint/2010/main" val="587304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3886200"/>
          </a:xfrm>
        </p:spPr>
        <p:txBody>
          <a:bodyPr>
            <a:normAutofit/>
          </a:bodyPr>
          <a:lstStyle/>
          <a:p>
            <a:pPr marL="0" indent="0" algn="ctr">
              <a:buNone/>
            </a:pPr>
            <a:r>
              <a:rPr lang="en-US" sz="2800" b="1" i="1" u="sng" dirty="0">
                <a:solidFill>
                  <a:srgbClr val="92D050"/>
                </a:solidFill>
                <a:cs typeface="Arial" panose="020B0604020202020204" pitchFamily="34" charset="0"/>
              </a:rPr>
              <a:t>Optional</a:t>
            </a:r>
          </a:p>
          <a:p>
            <a:r>
              <a:rPr lang="en-US" dirty="0">
                <a:cs typeface="Arial" panose="020B0604020202020204" pitchFamily="34" charset="0"/>
              </a:rPr>
              <a:t>NON-STUDENT driven Sustainable Practices</a:t>
            </a:r>
          </a:p>
          <a:p>
            <a:r>
              <a:rPr lang="en-US" dirty="0">
                <a:cs typeface="Arial" panose="020B0604020202020204" pitchFamily="34" charset="0"/>
              </a:rPr>
              <a:t>Example</a:t>
            </a:r>
            <a:r>
              <a:rPr lang="en-US" dirty="0">
                <a:solidFill>
                  <a:srgbClr val="0070C0"/>
                </a:solidFill>
                <a:cs typeface="Arial" panose="020B0604020202020204" pitchFamily="34" charset="0"/>
              </a:rPr>
              <a:t>s:</a:t>
            </a:r>
          </a:p>
          <a:p>
            <a:pPr lvl="1"/>
            <a:r>
              <a:rPr lang="en-US" dirty="0">
                <a:solidFill>
                  <a:srgbClr val="FF0000"/>
                </a:solidFill>
                <a:cs typeface="Arial" panose="020B0604020202020204" pitchFamily="34" charset="0"/>
              </a:rPr>
              <a:t>Installation of energy efficient lighting</a:t>
            </a:r>
          </a:p>
          <a:p>
            <a:pPr lvl="1"/>
            <a:r>
              <a:rPr lang="en-US" dirty="0">
                <a:cs typeface="Arial" panose="020B0604020202020204" pitchFamily="34" charset="0"/>
              </a:rPr>
              <a:t>Staff carpooling or public transportation incentive program </a:t>
            </a:r>
          </a:p>
          <a:p>
            <a:pPr lvl="1"/>
            <a:r>
              <a:rPr lang="en-US" dirty="0">
                <a:cs typeface="Arial" panose="020B0604020202020204" pitchFamily="34" charset="0"/>
              </a:rPr>
              <a:t>Reduction of impervious surfaces (blacktop, concrete) in the schoolyard </a:t>
            </a:r>
          </a:p>
          <a:p>
            <a:pPr lvl="1"/>
            <a:r>
              <a:rPr lang="en-US" dirty="0">
                <a:solidFill>
                  <a:schemeClr val="accent2">
                    <a:lumMod val="50000"/>
                  </a:schemeClr>
                </a:solidFill>
                <a:cs typeface="Arial" panose="020B0604020202020204" pitchFamily="34" charset="0"/>
              </a:rPr>
              <a:t>Teachers using green cleaners in classrooms</a:t>
            </a:r>
          </a:p>
          <a:p>
            <a:pPr lvl="1"/>
            <a:r>
              <a:rPr lang="en-US" dirty="0">
                <a:cs typeface="Arial" panose="020B0604020202020204" pitchFamily="34" charset="0"/>
              </a:rPr>
              <a:t>Installation of solar panels</a:t>
            </a:r>
          </a:p>
        </p:txBody>
      </p:sp>
      <p:sp>
        <p:nvSpPr>
          <p:cNvPr id="2" name="Title 1"/>
          <p:cNvSpPr>
            <a:spLocks noGrp="1"/>
          </p:cNvSpPr>
          <p:nvPr>
            <p:ph type="title"/>
          </p:nvPr>
        </p:nvSpPr>
        <p:spPr/>
        <p:txBody>
          <a:bodyPr>
            <a:normAutofit fontScale="90000"/>
          </a:bodyPr>
          <a:lstStyle/>
          <a:p>
            <a:r>
              <a:rPr lang="en-US" dirty="0">
                <a:cs typeface="Arial" panose="020B0604020202020204" pitchFamily="34" charset="0"/>
              </a:rPr>
              <a:t>1.3. School-Wide Environmental Behavior Changes</a:t>
            </a:r>
          </a:p>
        </p:txBody>
      </p:sp>
      <p:pic>
        <p:nvPicPr>
          <p:cNvPr id="4" name="Picture 3" descr="Z:\SHARED\DESHARED\armacost\green school pics\Ascension ES\dragonfly.jpg"/>
          <p:cNvPicPr>
            <a:picLocks noChangeAspect="1" noChangeArrowheads="1"/>
          </p:cNvPicPr>
          <p:nvPr/>
        </p:nvPicPr>
        <p:blipFill>
          <a:blip r:embed="rId2" cstate="print">
            <a:lum contrast="18000"/>
          </a:blip>
          <a:srcRect l="28447" t="33333"/>
          <a:stretch>
            <a:fillRect/>
          </a:stretch>
        </p:blipFill>
        <p:spPr bwMode="auto">
          <a:xfrm>
            <a:off x="6934200" y="1143000"/>
            <a:ext cx="1905000" cy="1610170"/>
          </a:xfrm>
          <a:prstGeom prst="rect">
            <a:avLst/>
          </a:prstGeom>
          <a:noFill/>
          <a:ln w="28575">
            <a:solidFill>
              <a:srgbClr val="000000"/>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_EDArlingtonEcho.jpg"/>
          <p:cNvPicPr>
            <a:picLocks noGrp="1" noChangeAspect="1"/>
          </p:cNvPicPr>
          <p:nvPr>
            <p:ph idx="1"/>
          </p:nvPr>
        </p:nvPicPr>
        <p:blipFill>
          <a:blip r:embed="rId3" cstate="print"/>
          <a:stretch>
            <a:fillRect/>
          </a:stretch>
        </p:blipFill>
        <p:spPr bwMode="auto">
          <a:xfrm>
            <a:off x="200521" y="5181598"/>
            <a:ext cx="2998230" cy="1524002"/>
          </a:xfrm>
          <a:prstGeom prst="rect">
            <a:avLst/>
          </a:prstGeom>
          <a:noFill/>
          <a:ln w="9525">
            <a:noFill/>
            <a:miter lim="800000"/>
            <a:headEnd/>
            <a:tailEnd/>
          </a:ln>
        </p:spPr>
      </p:pic>
      <p:sp>
        <p:nvSpPr>
          <p:cNvPr id="3" name="Title 2"/>
          <p:cNvSpPr>
            <a:spLocks noGrp="1"/>
          </p:cNvSpPr>
          <p:nvPr>
            <p:ph type="title"/>
          </p:nvPr>
        </p:nvSpPr>
        <p:spPr>
          <a:xfrm>
            <a:off x="533400" y="381000"/>
            <a:ext cx="7772400" cy="1143000"/>
          </a:xfrm>
        </p:spPr>
        <p:txBody>
          <a:bodyPr/>
          <a:lstStyle/>
          <a:p>
            <a:r>
              <a:rPr lang="en-US" dirty="0">
                <a:cs typeface="Arial" panose="020B0604020202020204" pitchFamily="34" charset="0"/>
              </a:rPr>
              <a:t>1.4. </a:t>
            </a:r>
            <a:r>
              <a:rPr lang="en-US" b="1" dirty="0">
                <a:cs typeface="Arial" panose="020B0604020202020204" pitchFamily="34" charset="0"/>
              </a:rPr>
              <a:t>Celebration</a:t>
            </a:r>
          </a:p>
        </p:txBody>
      </p:sp>
      <p:sp>
        <p:nvSpPr>
          <p:cNvPr id="5" name="Rectangle 4"/>
          <p:cNvSpPr/>
          <p:nvPr/>
        </p:nvSpPr>
        <p:spPr>
          <a:xfrm>
            <a:off x="291130" y="1371600"/>
            <a:ext cx="8686800" cy="4154984"/>
          </a:xfrm>
          <a:prstGeom prst="rect">
            <a:avLst/>
          </a:prstGeom>
        </p:spPr>
        <p:txBody>
          <a:bodyPr wrap="square" anchor="t">
            <a:spAutoFit/>
          </a:bodyPr>
          <a:lstStyle/>
          <a:p>
            <a:pPr marL="68580" indent="-274320">
              <a:spcBef>
                <a:spcPct val="20000"/>
              </a:spcBef>
              <a:buClr>
                <a:schemeClr val="accent1"/>
              </a:buClr>
              <a:buSzPct val="100000"/>
              <a:buFont typeface="Symbol" pitchFamily="18" charset="2"/>
              <a:buChar char=""/>
            </a:pPr>
            <a:r>
              <a:rPr lang="en-US" sz="2400" i="1" dirty="0">
                <a:solidFill>
                  <a:schemeClr val="tx2"/>
                </a:solidFill>
                <a:cs typeface="Arial" panose="020B0604020202020204" pitchFamily="34" charset="0"/>
              </a:rPr>
              <a:t>School wide appreciation of the efforts and achievements of teachers and students</a:t>
            </a:r>
          </a:p>
          <a:p>
            <a:pPr marL="68580" indent="-274320">
              <a:spcBef>
                <a:spcPct val="20000"/>
              </a:spcBef>
              <a:buClr>
                <a:schemeClr val="accent1"/>
              </a:buClr>
              <a:buSzPct val="100000"/>
              <a:buFont typeface="Symbol" pitchFamily="18" charset="2"/>
              <a:buChar char=""/>
            </a:pPr>
            <a:r>
              <a:rPr lang="en-US" sz="2400" i="1" dirty="0">
                <a:solidFill>
                  <a:schemeClr val="tx2"/>
                </a:solidFill>
                <a:cs typeface="Arial" panose="020B0604020202020204" pitchFamily="34" charset="0"/>
              </a:rPr>
              <a:t>Public events that involve the school and community</a:t>
            </a:r>
          </a:p>
          <a:p>
            <a:pPr marL="68580" indent="-274320">
              <a:spcBef>
                <a:spcPct val="20000"/>
              </a:spcBef>
              <a:buClr>
                <a:schemeClr val="accent1"/>
              </a:buClr>
              <a:buSzPct val="100000"/>
              <a:buFont typeface="Symbol" pitchFamily="18" charset="2"/>
              <a:buChar char=""/>
            </a:pPr>
            <a:r>
              <a:rPr lang="en-US" sz="2400" i="1" dirty="0">
                <a:solidFill>
                  <a:schemeClr val="tx2"/>
                </a:solidFill>
                <a:cs typeface="Arial" panose="020B0604020202020204" pitchFamily="34" charset="0"/>
              </a:rPr>
              <a:t>The school shows off its sustainable activities</a:t>
            </a:r>
          </a:p>
          <a:p>
            <a:pPr marL="68580" indent="-274320">
              <a:spcBef>
                <a:spcPct val="20000"/>
              </a:spcBef>
              <a:buClr>
                <a:schemeClr val="accent1"/>
              </a:buClr>
              <a:buSzPct val="100000"/>
              <a:buFont typeface="Symbol" pitchFamily="18" charset="2"/>
              <a:buChar char=""/>
            </a:pPr>
            <a:r>
              <a:rPr lang="en-US" sz="2400" i="1" dirty="0">
                <a:solidFill>
                  <a:schemeClr val="tx2"/>
                </a:solidFill>
                <a:cs typeface="Arial" panose="020B0604020202020204" pitchFamily="34" charset="0"/>
              </a:rPr>
              <a:t>Ideas include: Field Day, parades, etc. (take an existing activity &amp; </a:t>
            </a:r>
          </a:p>
          <a:p>
            <a:pPr>
              <a:spcBef>
                <a:spcPct val="20000"/>
              </a:spcBef>
              <a:buClr>
                <a:schemeClr val="accent1"/>
              </a:buClr>
              <a:buSzPct val="100000"/>
            </a:pPr>
            <a:r>
              <a:rPr lang="en-US" sz="2400" i="1" dirty="0">
                <a:solidFill>
                  <a:schemeClr val="tx2"/>
                </a:solidFill>
                <a:cs typeface="Arial" panose="020B0604020202020204" pitchFamily="34" charset="0"/>
              </a:rPr>
              <a:t>     make it Green School themed) </a:t>
            </a:r>
            <a:r>
              <a:rPr lang="en-US" sz="2400" i="1" dirty="0">
                <a:solidFill>
                  <a:schemeClr val="tx2"/>
                </a:solidFill>
              </a:rPr>
              <a:t>– </a:t>
            </a:r>
            <a:r>
              <a:rPr lang="en-US" sz="2400" i="1" dirty="0">
                <a:solidFill>
                  <a:schemeClr val="tx2"/>
                </a:solidFill>
                <a:highlight>
                  <a:srgbClr val="FFFF00"/>
                </a:highlight>
              </a:rPr>
              <a:t>Choices "return to home school" celebrations</a:t>
            </a:r>
            <a:r>
              <a:rPr lang="en-US" sz="2400" i="1" dirty="0">
                <a:solidFill>
                  <a:schemeClr val="tx2"/>
                </a:solidFill>
              </a:rPr>
              <a:t>. </a:t>
            </a:r>
            <a:r>
              <a:rPr lang="en-US" sz="2400" dirty="0">
                <a:solidFill>
                  <a:schemeClr val="tx2"/>
                </a:solidFill>
              </a:rPr>
              <a:t>Make signs for a refillable water station - provide or have students bring water bottles. Post information on Green Schools.</a:t>
            </a:r>
          </a:p>
          <a:p>
            <a:pPr>
              <a:spcBef>
                <a:spcPct val="20000"/>
              </a:spcBef>
              <a:buClr>
                <a:schemeClr val="accent1"/>
              </a:buClr>
              <a:buSzPct val="100000"/>
            </a:pPr>
            <a:endParaRPr lang="en-US" sz="2400" i="1" dirty="0">
              <a:solidFill>
                <a:schemeClr val="tx2"/>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6771" y="5181599"/>
            <a:ext cx="3031159" cy="1522751"/>
          </a:xfrm>
          <a:prstGeom prst="rect">
            <a:avLst/>
          </a:prstGeom>
        </p:spPr>
      </p:pic>
      <p:pic>
        <p:nvPicPr>
          <p:cNvPr id="6" name="Picture 5"/>
          <p:cNvPicPr>
            <a:picLocks noChangeAspect="1"/>
          </p:cNvPicPr>
          <p:nvPr/>
        </p:nvPicPr>
        <p:blipFill rotWithShape="1">
          <a:blip r:embed="rId5"/>
          <a:srcRect l="5157" r="3362" b="5162"/>
          <a:stretch/>
        </p:blipFill>
        <p:spPr>
          <a:xfrm>
            <a:off x="3276600" y="5181598"/>
            <a:ext cx="2590800" cy="16040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748937" y="4865193"/>
            <a:ext cx="3022370" cy="1795459"/>
          </a:xfrm>
          <a:prstGeom prst="rect">
            <a:avLst/>
          </a:prstGeom>
        </p:spPr>
      </p:pic>
      <p:sp>
        <p:nvSpPr>
          <p:cNvPr id="2" name="Content Placeholder 1"/>
          <p:cNvSpPr>
            <a:spLocks noGrp="1"/>
          </p:cNvSpPr>
          <p:nvPr>
            <p:ph idx="1"/>
          </p:nvPr>
        </p:nvSpPr>
        <p:spPr>
          <a:xfrm>
            <a:off x="152400" y="2133600"/>
            <a:ext cx="8229600" cy="4724400"/>
          </a:xfrm>
        </p:spPr>
        <p:txBody>
          <a:bodyPr>
            <a:normAutofit fontScale="85000" lnSpcReduction="20000"/>
          </a:bodyPr>
          <a:lstStyle/>
          <a:p>
            <a:pPr>
              <a:lnSpc>
                <a:spcPct val="90000"/>
              </a:lnSpc>
            </a:pPr>
            <a:r>
              <a:rPr lang="en-US" sz="3100" b="1" dirty="0">
                <a:cs typeface="Arial" pitchFamily="34" charset="0"/>
              </a:rPr>
              <a:t>Water Conservation/Pollution Prevention</a:t>
            </a:r>
          </a:p>
          <a:p>
            <a:pPr>
              <a:lnSpc>
                <a:spcPct val="90000"/>
              </a:lnSpc>
            </a:pPr>
            <a:endParaRPr lang="en-US" sz="3100" b="1" dirty="0">
              <a:cs typeface="Arial" pitchFamily="34" charset="0"/>
            </a:endParaRPr>
          </a:p>
          <a:p>
            <a:pPr>
              <a:lnSpc>
                <a:spcPct val="90000"/>
              </a:lnSpc>
            </a:pPr>
            <a:r>
              <a:rPr lang="en-US" sz="3100" b="1" dirty="0">
                <a:cs typeface="Arial" pitchFamily="34" charset="0"/>
              </a:rPr>
              <a:t>Energy Conservation</a:t>
            </a:r>
          </a:p>
          <a:p>
            <a:pPr>
              <a:lnSpc>
                <a:spcPct val="90000"/>
              </a:lnSpc>
            </a:pPr>
            <a:endParaRPr lang="en-US" sz="3100" b="1" dirty="0">
              <a:cs typeface="Arial" pitchFamily="34" charset="0"/>
            </a:endParaRPr>
          </a:p>
          <a:p>
            <a:pPr>
              <a:lnSpc>
                <a:spcPct val="90000"/>
              </a:lnSpc>
            </a:pPr>
            <a:r>
              <a:rPr lang="en-US" sz="3100" b="1" dirty="0">
                <a:cs typeface="Arial" pitchFamily="34" charset="0"/>
              </a:rPr>
              <a:t>Solid Waste Reduction</a:t>
            </a:r>
          </a:p>
          <a:p>
            <a:pPr>
              <a:lnSpc>
                <a:spcPct val="90000"/>
              </a:lnSpc>
            </a:pPr>
            <a:endParaRPr lang="en-US" sz="3100" b="1" dirty="0">
              <a:cs typeface="Arial" pitchFamily="34" charset="0"/>
            </a:endParaRPr>
          </a:p>
          <a:p>
            <a:pPr>
              <a:lnSpc>
                <a:spcPct val="90000"/>
              </a:lnSpc>
            </a:pPr>
            <a:r>
              <a:rPr lang="en-US" sz="3100" b="1" dirty="0">
                <a:cs typeface="Arial" pitchFamily="34" charset="0"/>
              </a:rPr>
              <a:t>Habitat Restoration</a:t>
            </a:r>
          </a:p>
          <a:p>
            <a:pPr>
              <a:lnSpc>
                <a:spcPct val="90000"/>
              </a:lnSpc>
            </a:pPr>
            <a:endParaRPr lang="en-US" sz="3100" b="1" dirty="0">
              <a:cs typeface="Arial" pitchFamily="34" charset="0"/>
            </a:endParaRPr>
          </a:p>
          <a:p>
            <a:pPr>
              <a:lnSpc>
                <a:spcPct val="90000"/>
              </a:lnSpc>
            </a:pPr>
            <a:r>
              <a:rPr lang="en-US" sz="3100" b="1" dirty="0">
                <a:cs typeface="Arial" pitchFamily="34" charset="0"/>
              </a:rPr>
              <a:t>Outdoor Structures for Learning</a:t>
            </a:r>
          </a:p>
          <a:p>
            <a:pPr>
              <a:lnSpc>
                <a:spcPct val="90000"/>
              </a:lnSpc>
              <a:buFontTx/>
              <a:buNone/>
            </a:pPr>
            <a:endParaRPr lang="en-US" sz="3100" b="1" dirty="0">
              <a:cs typeface="Arial" pitchFamily="34" charset="0"/>
            </a:endParaRPr>
          </a:p>
          <a:p>
            <a:pPr>
              <a:lnSpc>
                <a:spcPct val="90000"/>
              </a:lnSpc>
            </a:pPr>
            <a:r>
              <a:rPr lang="en-US" sz="3100" b="1" dirty="0">
                <a:cs typeface="Arial" pitchFamily="34" charset="0"/>
              </a:rPr>
              <a:t>Responsible Transportation</a:t>
            </a:r>
          </a:p>
          <a:p>
            <a:pPr>
              <a:lnSpc>
                <a:spcPct val="90000"/>
              </a:lnSpc>
            </a:pPr>
            <a:endParaRPr lang="en-US" sz="3100" b="1" dirty="0">
              <a:cs typeface="Arial" pitchFamily="34" charset="0"/>
            </a:endParaRPr>
          </a:p>
          <a:p>
            <a:pPr>
              <a:lnSpc>
                <a:spcPct val="90000"/>
              </a:lnSpc>
            </a:pPr>
            <a:r>
              <a:rPr lang="en-US" sz="3100" b="1" dirty="0">
                <a:cs typeface="Arial" pitchFamily="34" charset="0"/>
              </a:rPr>
              <a:t>Healthy School Environment</a:t>
            </a:r>
          </a:p>
          <a:p>
            <a:pPr>
              <a:lnSpc>
                <a:spcPct val="90000"/>
              </a:lnSpc>
            </a:pPr>
            <a:endParaRPr lang="en-US" b="1" i="1" dirty="0">
              <a:latin typeface="+mj-lt"/>
              <a:cs typeface="Arial" pitchFamily="34" charset="0"/>
            </a:endParaRPr>
          </a:p>
          <a:p>
            <a:pPr marL="0" indent="0">
              <a:lnSpc>
                <a:spcPct val="90000"/>
              </a:lnSpc>
              <a:buNone/>
            </a:pPr>
            <a:endParaRPr lang="en-US" b="1" i="1" dirty="0">
              <a:latin typeface="+mj-lt"/>
              <a:cs typeface="Arial" pitchFamily="34" charset="0"/>
            </a:endParaRPr>
          </a:p>
        </p:txBody>
      </p:sp>
      <p:sp>
        <p:nvSpPr>
          <p:cNvPr id="3" name="Title 2"/>
          <p:cNvSpPr>
            <a:spLocks noGrp="1"/>
          </p:cNvSpPr>
          <p:nvPr>
            <p:ph type="title"/>
          </p:nvPr>
        </p:nvSpPr>
        <p:spPr>
          <a:xfrm>
            <a:off x="457200" y="457200"/>
            <a:ext cx="8229600" cy="1479052"/>
          </a:xfrm>
        </p:spPr>
        <p:txBody>
          <a:bodyPr>
            <a:normAutofit fontScale="90000"/>
          </a:bodyPr>
          <a:lstStyle/>
          <a:p>
            <a:r>
              <a:rPr lang="en-US" sz="6000" dirty="0">
                <a:cs typeface="Arial" panose="020B0604020202020204" pitchFamily="34" charset="0"/>
              </a:rPr>
              <a:t>2. </a:t>
            </a:r>
            <a:r>
              <a:rPr lang="en-US" b="1" dirty="0">
                <a:cs typeface="Arial" panose="020B0604020202020204" pitchFamily="34" charset="0"/>
              </a:rPr>
              <a:t>Sustainable Practices</a:t>
            </a:r>
            <a:br>
              <a:rPr lang="en-US" b="1" dirty="0">
                <a:cs typeface="Arial" panose="020B0604020202020204" pitchFamily="34" charset="0"/>
              </a:rPr>
            </a:br>
            <a:r>
              <a:rPr lang="en-US" sz="2700" i="1" u="sng" dirty="0">
                <a:cs typeface="Arial" pitchFamily="34" charset="0"/>
              </a:rPr>
              <a:t>Choose </a:t>
            </a:r>
            <a:r>
              <a:rPr lang="en-US" sz="2700" i="1" u="sng" dirty="0">
                <a:solidFill>
                  <a:srgbClr val="FF0000"/>
                </a:solidFill>
                <a:cs typeface="Arial" pitchFamily="34" charset="0"/>
              </a:rPr>
              <a:t>4</a:t>
            </a:r>
            <a:r>
              <a:rPr lang="en-US" sz="2700" i="1" u="sng" dirty="0">
                <a:cs typeface="Arial" pitchFamily="34" charset="0"/>
              </a:rPr>
              <a:t> of </a:t>
            </a:r>
            <a:r>
              <a:rPr lang="en-US" sz="2700" i="1" u="sng" dirty="0">
                <a:solidFill>
                  <a:srgbClr val="FF0000"/>
                </a:solidFill>
                <a:cs typeface="Arial" pitchFamily="34" charset="0"/>
              </a:rPr>
              <a:t>7</a:t>
            </a:r>
            <a:r>
              <a:rPr lang="en-US" sz="2700" i="1" u="sng" dirty="0">
                <a:cs typeface="Arial" pitchFamily="34" charset="0"/>
              </a:rPr>
              <a:t> practices; </a:t>
            </a:r>
            <a:r>
              <a:rPr lang="en-US" sz="2700" i="1" u="sng" dirty="0">
                <a:solidFill>
                  <a:srgbClr val="FF0000"/>
                </a:solidFill>
                <a:cs typeface="Arial" pitchFamily="34" charset="0"/>
              </a:rPr>
              <a:t>2</a:t>
            </a:r>
            <a:r>
              <a:rPr lang="en-US" sz="2700" i="1" u="sng" dirty="0">
                <a:cs typeface="Arial" pitchFamily="34" charset="0"/>
              </a:rPr>
              <a:t> activities per chosen category</a:t>
            </a:r>
            <a:br>
              <a:rPr lang="en-US" sz="2700" i="1" u="sng" dirty="0">
                <a:cs typeface="Arial" pitchFamily="34" charset="0"/>
              </a:rPr>
            </a:br>
            <a:r>
              <a:rPr lang="en-US" sz="2700" i="1" u="sng" dirty="0">
                <a:solidFill>
                  <a:schemeClr val="tx1"/>
                </a:solidFill>
                <a:highlight>
                  <a:srgbClr val="FFFF00"/>
                </a:highlight>
                <a:cs typeface="Arial" pitchFamily="34" charset="0"/>
              </a:rPr>
              <a:t>8 TOTAL activities over the two-year period</a:t>
            </a:r>
            <a:br>
              <a:rPr lang="en-US" sz="2700" i="1" u="sng" dirty="0">
                <a:solidFill>
                  <a:schemeClr val="tx1"/>
                </a:solidFill>
                <a:highlight>
                  <a:srgbClr val="FFFF00"/>
                </a:highlight>
                <a:cs typeface="Arial" pitchFamily="34" charset="0"/>
              </a:rPr>
            </a:br>
            <a:endParaRPr lang="en-US" sz="2700" b="1" dirty="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5752040" y="2697576"/>
            <a:ext cx="3019267" cy="2176459"/>
          </a:xfrm>
          <a:prstGeom prst="rect">
            <a:avLst/>
          </a:prstGeom>
        </p:spPr>
      </p:pic>
      <p:sp>
        <p:nvSpPr>
          <p:cNvPr id="7" name="32-Point Star 6"/>
          <p:cNvSpPr/>
          <p:nvPr/>
        </p:nvSpPr>
        <p:spPr>
          <a:xfrm rot="20435095">
            <a:off x="5502838" y="3865449"/>
            <a:ext cx="3514567" cy="1676400"/>
          </a:xfrm>
          <a:prstGeom prst="star32">
            <a:avLst/>
          </a:prstGeom>
          <a:solidFill>
            <a:schemeClr val="accent4">
              <a:lumMod val="40000"/>
              <a:lumOff val="60000"/>
              <a:alpha val="49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effectLst>
                  <a:outerShdw blurRad="38100" dist="38100" dir="2700000" algn="tl">
                    <a:srgbClr val="000000">
                      <a:alpha val="43137"/>
                    </a:srgbClr>
                  </a:outerShdw>
                </a:effectLst>
              </a:rPr>
              <a:t>Student Involvement Required!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10316</TotalTime>
  <Words>1906</Words>
  <Application>Microsoft Office PowerPoint</Application>
  <PresentationFormat>On-screen Show (4:3)</PresentationFormat>
  <Paragraphs>301</Paragraphs>
  <Slides>26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Nova Cond Light</vt:lpstr>
      <vt:lpstr>Calibri</vt:lpstr>
      <vt:lpstr>Candara</vt:lpstr>
      <vt:lpstr>Monotype Sorts</vt:lpstr>
      <vt:lpstr>Symbol</vt:lpstr>
      <vt:lpstr>Wingdings</vt:lpstr>
      <vt:lpstr>Wingdings 2</vt:lpstr>
      <vt:lpstr>Waveform</vt:lpstr>
      <vt:lpstr>Maryland Green Schools Program</vt:lpstr>
      <vt:lpstr>PowerPoint Presentation</vt:lpstr>
      <vt:lpstr>PowerPoint Presentation</vt:lpstr>
      <vt:lpstr>1.1. Environmental Issue Instruction</vt:lpstr>
      <vt:lpstr>PowerPoint Presentation</vt:lpstr>
      <vt:lpstr>PowerPoint Presentation</vt:lpstr>
      <vt:lpstr>1.3. School-Wide Environmental Behavior Changes</vt:lpstr>
      <vt:lpstr>1.4. Celebration</vt:lpstr>
      <vt:lpstr>2. Sustainable Practices Choose 4 of 7 practices; 2 activities per chosen category 8 TOTAL activities over the two-year period </vt:lpstr>
      <vt:lpstr>2.1. Water Conservation/Pollution Prevention</vt:lpstr>
      <vt:lpstr>2.2 Energy Conservation</vt:lpstr>
      <vt:lpstr>2.3 Solid Waste Reduction</vt:lpstr>
      <vt:lpstr>2.4 Habitat Restoration</vt:lpstr>
      <vt:lpstr>2.5 Structures for Environmental Learning Students use structures for environmental learning regularly</vt:lpstr>
      <vt:lpstr>2.6 Responsible Transportation</vt:lpstr>
      <vt:lpstr>2.7 Healthy School Environment</vt:lpstr>
      <vt:lpstr>Ways to make this a student-led initiative</vt:lpstr>
      <vt:lpstr>3.1 Community Partnerships</vt:lpstr>
      <vt:lpstr>3.2 Awards and Special Recognition</vt:lpstr>
      <vt:lpstr>Documentation</vt:lpstr>
      <vt:lpstr>Metrics Collection</vt:lpstr>
      <vt:lpstr>Timeline/Cost</vt:lpstr>
      <vt:lpstr>Local examples of applications</vt:lpstr>
      <vt:lpstr>Local resources</vt:lpstr>
      <vt:lpstr>MASS FieldScope</vt:lpstr>
      <vt:lpstr>Supporting evidence</vt:lpstr>
    </vt:vector>
  </TitlesOfParts>
  <Company>U.S. House of Representatives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School Trainings at Schmidt Center</dc:title>
  <dc:creator>MAEOE</dc:creator>
  <cp:lastModifiedBy>Brandi Stein</cp:lastModifiedBy>
  <cp:revision>569</cp:revision>
  <cp:lastPrinted>2014-11-03T19:28:56Z</cp:lastPrinted>
  <dcterms:created xsi:type="dcterms:W3CDTF">2014-07-09T20:02:07Z</dcterms:created>
  <dcterms:modified xsi:type="dcterms:W3CDTF">2019-02-25T15:38:09Z</dcterms:modified>
</cp:coreProperties>
</file>